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0" r:id="rId15"/>
    <p:sldId id="369" r:id="rId16"/>
    <p:sldId id="341" r:id="rId17"/>
    <p:sldId id="343" r:id="rId18"/>
    <p:sldId id="370" r:id="rId19"/>
    <p:sldId id="346" r:id="rId20"/>
    <p:sldId id="374" r:id="rId21"/>
    <p:sldId id="347" r:id="rId22"/>
    <p:sldId id="348" r:id="rId23"/>
    <p:sldId id="349" r:id="rId24"/>
    <p:sldId id="385" r:id="rId25"/>
    <p:sldId id="382" r:id="rId26"/>
    <p:sldId id="356" r:id="rId27"/>
    <p:sldId id="352" r:id="rId28"/>
    <p:sldId id="357" r:id="rId29"/>
    <p:sldId id="380" r:id="rId30"/>
    <p:sldId id="384" r:id="rId31"/>
    <p:sldId id="383" r:id="rId32"/>
    <p:sldId id="386" r:id="rId33"/>
    <p:sldId id="365" r:id="rId34"/>
    <p:sldId id="366" r:id="rId35"/>
    <p:sldId id="379" r:id="rId36"/>
    <p:sldId id="378" r:id="rId37"/>
    <p:sldId id="363" r:id="rId38"/>
    <p:sldId id="362" r:id="rId39"/>
    <p:sldId id="358" r:id="rId40"/>
    <p:sldId id="375" r:id="rId41"/>
    <p:sldId id="376" r:id="rId42"/>
    <p:sldId id="359" r:id="rId43"/>
    <p:sldId id="35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14" autoAdjust="0"/>
    <p:restoredTop sz="58129"/>
  </p:normalViewPr>
  <p:slideViewPr>
    <p:cSldViewPr snapToGrid="0">
      <p:cViewPr varScale="1">
        <p:scale>
          <a:sx n="111" d="100"/>
          <a:sy n="111" d="100"/>
        </p:scale>
        <p:origin x="2384" y="19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5/7/21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a:t>
            </a:r>
          </a:p>
          <a:p>
            <a:r>
              <a:rPr lang="en-US" dirty="0"/>
              <a:t>In this segment of the course I will introduce you to container technologies and Docker.</a:t>
            </a:r>
          </a:p>
          <a:p>
            <a:r>
              <a:rPr lang="en-US" dirty="0"/>
              <a:t>First we look into what caused the need for this technology, then we explore what a container actually is, how it compares to a virtual machine, where to get images, and then we'll finish with the most common docker commands before the exercises.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containers, the matrix from hell suddenly looks very cheerful.</a:t>
            </a:r>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a:t>
            </a:r>
          </a:p>
          <a:p>
            <a:r>
              <a:rPr lang="en-US" dirty="0"/>
              <a:t>For developers the long standing promise that Java gave finally came through, build once and run anywhere. </a:t>
            </a:r>
          </a:p>
          <a:p>
            <a:r>
              <a:rPr lang="en-US" dirty="0"/>
              <a:t>As an added bonus, admins only need to configure once and then run everywhere. </a:t>
            </a:r>
          </a:p>
          <a:p>
            <a:r>
              <a:rPr lang="en-US" dirty="0"/>
              <a:t>Apps are isolated, no more hassle with missing dependencies, no inconsistencies, improved speed and reliability etc. Great, isn’t it? </a:t>
            </a:r>
          </a:p>
          <a:p>
            <a:r>
              <a:rPr lang="en-US" dirty="0"/>
              <a:t>This is usually the point where all the issues come up – but not here. It is as great as it sounds. </a:t>
            </a:r>
          </a:p>
          <a:p>
            <a:r>
              <a:rPr lang="en-US" dirty="0"/>
              <a:t>Container do make your life much simpler.</a:t>
            </a:r>
          </a:p>
          <a:p>
            <a:r>
              <a:rPr lang="en-US" dirty="0"/>
              <a:t>Now that we know that containers are great, let's see....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it work?</a:t>
            </a:r>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a lot of other things in the world, it is all about resources.</a:t>
            </a:r>
          </a:p>
          <a:p>
            <a:r>
              <a:rPr lang="en-US" dirty="0"/>
              <a:t>On our laptop or desktop computer, we are the only one using resources. A computer farm usually hosts dozen or hundreds to thousands of users.  Resources need to be shared fairly between all users, and great care must be taken to ensure users only have access their data or data to that has been shared with them.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are a mix of processors, differing in their speed and the amount of RAM available. </a:t>
            </a:r>
          </a:p>
          <a:p>
            <a:r>
              <a:rPr lang="en-US" dirty="0"/>
              <a:t>Hard drives can be mechanical or solid state. </a:t>
            </a:r>
          </a:p>
          <a:p>
            <a:r>
              <a:rPr lang="en-US" dirty="0"/>
              <a:t>Some areas are backed up, some not. </a:t>
            </a:r>
          </a:p>
          <a:p>
            <a:r>
              <a:rPr lang="en-US" dirty="0"/>
              <a:t>Network connections can have variable speed.</a:t>
            </a:r>
          </a:p>
          <a:p>
            <a:r>
              <a:rPr lang="en-US" dirty="0"/>
              <a:t>How are all these separations handled?</a:t>
            </a:r>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2567471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Namespaces!</a:t>
            </a:r>
          </a:p>
          <a:p>
            <a:r>
              <a:rPr lang="en-GB" sz="1200" b="0" i="0" kern="1200" dirty="0">
                <a:solidFill>
                  <a:schemeClr val="tx1"/>
                </a:solidFill>
                <a:effectLst/>
                <a:latin typeface="+mn-lt"/>
                <a:ea typeface="+mn-ea"/>
                <a:cs typeface="+mn-cs"/>
              </a:rPr>
              <a:t>Little recap, a namespace is a group of related elements that each have a unique name or identifier. </a:t>
            </a:r>
          </a:p>
          <a:p>
            <a:r>
              <a:rPr lang="en-GB" sz="1200" b="0" i="0" kern="1200" dirty="0">
                <a:solidFill>
                  <a:schemeClr val="tx1"/>
                </a:solidFill>
                <a:effectLst/>
                <a:latin typeface="+mn-lt"/>
                <a:ea typeface="+mn-ea"/>
                <a:cs typeface="+mn-cs"/>
              </a:rPr>
              <a:t>There are several different types of namespaces, and each one has a specific syntax used to define the corresponding elements. </a:t>
            </a:r>
          </a:p>
          <a:p>
            <a:r>
              <a:rPr lang="en-GB" sz="1200" b="0" i="0" kern="1200" dirty="0">
                <a:solidFill>
                  <a:schemeClr val="tx1"/>
                </a:solidFill>
                <a:effectLst/>
                <a:latin typeface="+mn-lt"/>
                <a:ea typeface="+mn-ea"/>
                <a:cs typeface="+mn-cs"/>
              </a:rPr>
              <a:t>Each element within a namespace has a "local name" that serves as a unique identifier. </a:t>
            </a:r>
          </a:p>
          <a:p>
            <a:r>
              <a:rPr lang="en-GB" sz="1200" b="0" i="0" kern="1200" dirty="0">
                <a:solidFill>
                  <a:schemeClr val="tx1"/>
                </a:solidFill>
                <a:effectLst/>
                <a:latin typeface="+mn-lt"/>
                <a:ea typeface="+mn-ea"/>
                <a:cs typeface="+mn-cs"/>
              </a:rPr>
              <a:t>The world wide web is probably the most widely known namespace. Let’s look at at the same element, </a:t>
            </a:r>
            <a:r>
              <a:rPr lang="en-GB" sz="1200" b="0" i="0" kern="1200" dirty="0" err="1">
                <a:solidFill>
                  <a:schemeClr val="tx1"/>
                </a:solidFill>
                <a:effectLst/>
                <a:latin typeface="+mn-lt"/>
                <a:ea typeface="+mn-ea"/>
                <a:cs typeface="+mn-cs"/>
              </a:rPr>
              <a:t>whitehouse</a:t>
            </a:r>
            <a:r>
              <a:rPr lang="en-GB" sz="1200" b="0" i="0" kern="1200" dirty="0">
                <a:solidFill>
                  <a:schemeClr val="tx1"/>
                </a:solidFill>
                <a:effectLst/>
                <a:latin typeface="+mn-lt"/>
                <a:ea typeface="+mn-ea"/>
                <a:cs typeface="+mn-cs"/>
              </a:rPr>
              <a:t>, in two namespaces (gov CLICK and com CLICK). </a:t>
            </a:r>
          </a:p>
          <a:p>
            <a:r>
              <a:rPr lang="en-GB" sz="1200" b="0" i="0" kern="1200" dirty="0">
                <a:solidFill>
                  <a:schemeClr val="tx1"/>
                </a:solidFill>
                <a:effectLst/>
                <a:latin typeface="+mn-lt"/>
                <a:ea typeface="+mn-ea"/>
                <a:cs typeface="+mn-cs"/>
              </a:rPr>
              <a:t>Though the element is the same, the content is very different.</a:t>
            </a:r>
          </a:p>
          <a:p>
            <a:r>
              <a:rPr lang="en-GB" sz="1200" b="0" i="0" kern="1200" dirty="0">
                <a:solidFill>
                  <a:schemeClr val="tx1"/>
                </a:solidFill>
                <a:effectLst/>
                <a:latin typeface="+mn-lt"/>
                <a:ea typeface="+mn-ea"/>
                <a:cs typeface="+mn-cs"/>
              </a:rPr>
              <a:t>What namespaces are we dealing with?</a:t>
            </a:r>
          </a:p>
          <a:p>
            <a:endParaRPr lang="en-US" dirty="0"/>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223967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Kernel namespaces</a:t>
            </a:r>
          </a:p>
          <a:p>
            <a:r>
              <a:rPr lang="en-GB" sz="1200" b="0" i="0" kern="1200" dirty="0">
                <a:solidFill>
                  <a:schemeClr val="tx1"/>
                </a:solidFill>
                <a:effectLst/>
                <a:latin typeface="+mn-lt"/>
                <a:ea typeface="+mn-ea"/>
                <a:cs typeface="+mn-cs"/>
              </a:rPr>
              <a:t>As I promised you, it is all about resources and how to divide them</a:t>
            </a:r>
          </a:p>
          <a:p>
            <a:r>
              <a:rPr lang="en-GB" sz="1200" b="0" i="0" kern="1200" dirty="0">
                <a:solidFill>
                  <a:schemeClr val="tx1"/>
                </a:solidFill>
                <a:effectLst/>
                <a:latin typeface="+mn-lt"/>
                <a:ea typeface="+mn-ea"/>
                <a:cs typeface="+mn-cs"/>
              </a:rPr>
              <a:t>Namespaces are a feature of the Linux kernel that partitions kernel resources such that one set of processes sees one set of resources while another set of processes sees a different set of resources, and they don't know about each other.</a:t>
            </a:r>
          </a:p>
          <a:p>
            <a:r>
              <a:rPr lang="en-GB" sz="1200" b="0" i="0" kern="1200" dirty="0">
                <a:solidFill>
                  <a:schemeClr val="tx1"/>
                </a:solidFill>
                <a:effectLst/>
                <a:latin typeface="+mn-lt"/>
                <a:ea typeface="+mn-ea"/>
                <a:cs typeface="+mn-cs"/>
              </a:rPr>
              <a:t>The feature works by having the same namespace for a set of resources and processes, but those namespaces refer to distinct resources. Resources may exist in multiple spaces. </a:t>
            </a:r>
            <a:br>
              <a:rPr lang="en-GB" sz="1200" b="0" i="0" kern="1200" dirty="0">
                <a:solidFill>
                  <a:schemeClr val="tx1"/>
                </a:solidFill>
                <a:effectLst/>
                <a:latin typeface="+mn-lt"/>
                <a:ea typeface="+mn-ea"/>
                <a:cs typeface="+mn-cs"/>
              </a:rPr>
            </a:br>
            <a:r>
              <a:rPr lang="en-GB" sz="1200" b="0" i="0" kern="1200" dirty="0">
                <a:solidFill>
                  <a:schemeClr val="tx1"/>
                </a:solidFill>
                <a:effectLst/>
                <a:latin typeface="+mn-lt"/>
                <a:ea typeface="+mn-ea"/>
                <a:cs typeface="+mn-cs"/>
              </a:rPr>
              <a:t>Examples of namespaces are listed here. </a:t>
            </a:r>
          </a:p>
          <a:p>
            <a:r>
              <a:rPr lang="en-GB" sz="1200" b="0" i="0" kern="1200" dirty="0">
                <a:solidFill>
                  <a:schemeClr val="tx1"/>
                </a:solidFill>
                <a:effectLst/>
                <a:latin typeface="+mn-lt"/>
                <a:ea typeface="+mn-ea"/>
                <a:cs typeface="+mn-cs"/>
              </a:rPr>
              <a:t>One of the most important ones for container is the Control group namespace: it limits, accounts for, and isolates the resource usage of a collection of processes.</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The Time Namespace also gets a special mentioning as it has been specifically designed for container support. It Has Been Added to The Linux 5.6 Kernel in March 2020.</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a:solidFill>
                  <a:schemeClr val="tx1"/>
                </a:solidFill>
                <a:effectLst/>
                <a:latin typeface="+mn-lt"/>
                <a:ea typeface="+mn-ea"/>
                <a:cs typeface="+mn-cs"/>
              </a:rPr>
              <a:t>That is how the magic works: </a:t>
            </a:r>
            <a:r>
              <a:rPr lang="en-US" sz="1200" dirty="0">
                <a:solidFill>
                  <a:schemeClr val="bg1">
                    <a:lumMod val="95000"/>
                    <a:lumOff val="5000"/>
                  </a:schemeClr>
                </a:solidFill>
              </a:rPr>
              <a:t>Container use namespaces and control groups to create completely isolated environments.</a:t>
            </a:r>
          </a:p>
          <a:p>
            <a:pPr fontAlgn="base"/>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question when starting with containers is “What is the difference between a container and a Virtual Machine?”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18</a:t>
            </a:fld>
            <a:endParaRPr lang="en-US"/>
          </a:p>
        </p:txBody>
      </p:sp>
    </p:spTree>
    <p:extLst>
      <p:ext uri="{BB962C8B-B14F-4D97-AF65-F5344CB8AC3E}">
        <p14:creationId xmlns:p14="http://schemas.microsoft.com/office/powerpoint/2010/main" val="8650196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into details, a quick recap on what a operating system is.</a:t>
            </a:r>
          </a:p>
          <a:p>
            <a:r>
              <a:rPr lang="en-GB" sz="1200" b="0" i="0" kern="1200" dirty="0">
                <a:solidFill>
                  <a:schemeClr val="tx1"/>
                </a:solidFill>
                <a:effectLst/>
                <a:latin typeface="+mn-lt"/>
                <a:ea typeface="+mn-ea"/>
                <a:cs typeface="+mn-cs"/>
              </a:rPr>
              <a:t>An Operating System,  is a piece of software that controls the hardware components of a system, be it a phone, laptop or a server. </a:t>
            </a:r>
          </a:p>
          <a:p>
            <a:r>
              <a:rPr lang="en-GB" sz="1200" b="0" i="0" kern="1200" dirty="0">
                <a:solidFill>
                  <a:schemeClr val="tx1"/>
                </a:solidFill>
                <a:effectLst/>
                <a:latin typeface="+mn-lt"/>
                <a:ea typeface="+mn-ea"/>
                <a:cs typeface="+mn-cs"/>
              </a:rPr>
              <a:t>It oversees the communication between the software and the hardware.</a:t>
            </a:r>
            <a:endParaRPr lang="en-US" dirty="0"/>
          </a:p>
          <a:p>
            <a:r>
              <a:rPr lang="en-US" dirty="0"/>
              <a:t>The Kernel is the interface between hardware and software</a:t>
            </a:r>
          </a:p>
          <a:p>
            <a:r>
              <a:rPr lang="en-US" dirty="0"/>
              <a:t>On top of the Kernel, we have sets of software Operating Systems in this example.</a:t>
            </a:r>
          </a:p>
          <a:p>
            <a:r>
              <a:rPr lang="en-US" dirty="0"/>
              <a:t>They differ in their type of desktops, package managers, compilers etc.</a:t>
            </a:r>
          </a:p>
          <a:p>
            <a:r>
              <a:rPr lang="en-US" dirty="0"/>
              <a:t>They all use the same kernel though.</a:t>
            </a:r>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virtual machine is the virtualization/emulation of a computer system. </a:t>
            </a:r>
          </a:p>
          <a:p>
            <a:r>
              <a:rPr lang="en-GB" sz="1200" b="0" i="0" kern="1200" dirty="0">
                <a:solidFill>
                  <a:schemeClr val="tx1"/>
                </a:solidFill>
                <a:effectLst/>
                <a:latin typeface="+mn-lt"/>
                <a:ea typeface="+mn-ea"/>
                <a:cs typeface="+mn-cs"/>
              </a:rPr>
              <a:t>Virtual machines are based on computer architectures and provide the functionality of a physical computer. </a:t>
            </a:r>
          </a:p>
          <a:p>
            <a:r>
              <a:rPr lang="en-GB" sz="1200" b="0" i="0" kern="1200" dirty="0">
                <a:solidFill>
                  <a:schemeClr val="tx1"/>
                </a:solidFill>
                <a:effectLst/>
                <a:latin typeface="+mn-lt"/>
                <a:ea typeface="+mn-ea"/>
                <a:cs typeface="+mn-cs"/>
              </a:rPr>
              <a:t>The  virtual machine monitor is called hypervisor; it is a computer software, firmware or hardware that creates and runs virtual machines. </a:t>
            </a:r>
          </a:p>
          <a:p>
            <a:r>
              <a:rPr lang="en-GB" sz="1200" b="0" i="0" kern="1200" dirty="0">
                <a:solidFill>
                  <a:schemeClr val="tx1"/>
                </a:solidFill>
                <a:effectLst/>
                <a:latin typeface="+mn-lt"/>
                <a:ea typeface="+mn-ea"/>
                <a:cs typeface="+mn-cs"/>
              </a:rPr>
              <a:t>Each VM is a full scale operating system.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differs in a way that it shares as many resources as possible. </a:t>
            </a:r>
          </a:p>
          <a:p>
            <a:r>
              <a:rPr lang="en-US" dirty="0"/>
              <a:t>Each container only has the additional software that is necessary to run the application inside. </a:t>
            </a:r>
          </a:p>
          <a:p>
            <a:r>
              <a:rPr lang="en-US" dirty="0"/>
              <a:t>It shares all system libraries with the OS kernel</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difference between the two becomes apparent in this overview.</a:t>
            </a:r>
          </a:p>
          <a:p>
            <a:r>
              <a:rPr lang="en-GB" sz="1200" b="0" i="0" kern="1200" dirty="0">
                <a:solidFill>
                  <a:schemeClr val="tx1"/>
                </a:solidFill>
                <a:effectLst/>
                <a:latin typeface="+mn-lt"/>
                <a:ea typeface="+mn-ea"/>
                <a:cs typeface="+mn-cs"/>
              </a:rPr>
              <a:t>Each Virtual Machine comes with a full operating system, which makes it much slower and more heavy.</a:t>
            </a:r>
          </a:p>
          <a:p>
            <a:r>
              <a:rPr lang="en-GB" sz="1200" b="0" i="0" kern="1200" dirty="0">
                <a:solidFill>
                  <a:schemeClr val="tx1"/>
                </a:solidFill>
                <a:effectLst/>
                <a:latin typeface="+mn-lt"/>
                <a:ea typeface="+mn-ea"/>
                <a:cs typeface="+mn-cs"/>
              </a:rPr>
              <a:t>But, is it always either or? Of course not!</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22</a:t>
            </a:fld>
            <a:endParaRPr lang="en-US"/>
          </a:p>
        </p:txBody>
      </p:sp>
    </p:spTree>
    <p:extLst>
      <p:ext uri="{BB962C8B-B14F-4D97-AF65-F5344CB8AC3E}">
        <p14:creationId xmlns:p14="http://schemas.microsoft.com/office/powerpoint/2010/main" val="415814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machines and Docker are not exclusive, rather the opposite, they are run together quite often. </a:t>
            </a:r>
          </a:p>
          <a:p>
            <a:r>
              <a:rPr lang="en-GB" sz="1200" b="0" i="0" kern="1200" dirty="0">
                <a:solidFill>
                  <a:schemeClr val="tx1"/>
                </a:solidFill>
                <a:effectLst/>
                <a:latin typeface="+mn-lt"/>
                <a:ea typeface="+mn-ea"/>
                <a:cs typeface="+mn-cs"/>
              </a:rPr>
              <a:t>Tools like </a:t>
            </a:r>
            <a:r>
              <a:rPr lang="en-GB" sz="1200" b="0" i="0" kern="1200" dirty="0" err="1">
                <a:solidFill>
                  <a:schemeClr val="tx1"/>
                </a:solidFill>
                <a:effectLst/>
                <a:latin typeface="+mn-lt"/>
                <a:ea typeface="+mn-ea"/>
                <a:cs typeface="+mn-cs"/>
              </a:rPr>
              <a:t>Vmware’s</a:t>
            </a:r>
            <a:r>
              <a:rPr lang="en-GB" sz="1200" b="0" i="0" kern="1200" dirty="0">
                <a:solidFill>
                  <a:schemeClr val="tx1"/>
                </a:solidFill>
                <a:effectLst/>
                <a:latin typeface="+mn-lt"/>
                <a:ea typeface="+mn-ea"/>
                <a:cs typeface="+mn-cs"/>
              </a:rPr>
              <a:t> vSphere, a virtualization platform, transforms data centres into computing infrastructures. Amazon AWS and Google Cloud platform provide VM’s on demand which then in turn host docker engines that run containers.</a:t>
            </a:r>
          </a:p>
          <a:p>
            <a:r>
              <a:rPr lang="en-GB" sz="1200" b="0" i="0" kern="1200" dirty="0">
                <a:solidFill>
                  <a:schemeClr val="tx1"/>
                </a:solidFill>
                <a:effectLst/>
                <a:latin typeface="+mn-lt"/>
                <a:ea typeface="+mn-ea"/>
                <a:cs typeface="+mn-cs"/>
              </a:rPr>
              <a:t>This makes it possible to run a mix of VMs, docker container, operating systems, networks etc.</a:t>
            </a:r>
          </a:p>
          <a:p>
            <a:r>
              <a:rPr lang="en-GB" sz="1200" b="0" i="0" kern="1200" dirty="0">
                <a:solidFill>
                  <a:schemeClr val="tx1"/>
                </a:solidFill>
                <a:effectLst/>
                <a:latin typeface="+mn-lt"/>
                <a:ea typeface="+mn-ea"/>
                <a:cs typeface="+mn-cs"/>
              </a:rPr>
              <a:t>The world is your oyster.</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23</a:t>
            </a:fld>
            <a:endParaRPr lang="en-US"/>
          </a:p>
        </p:txBody>
      </p:sp>
    </p:spTree>
    <p:extLst>
      <p:ext uri="{BB962C8B-B14F-4D97-AF65-F5344CB8AC3E}">
        <p14:creationId xmlns:p14="http://schemas.microsoft.com/office/powerpoint/2010/main" val="2316762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all this theory, let’s finally get into more practical aspects of Docker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4000654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It all starts with a script of instructions that define how to build a specific Docker image. </a:t>
            </a:r>
          </a:p>
          <a:p>
            <a:r>
              <a:rPr lang="en-GB" sz="1200" b="0" i="0" kern="1200" dirty="0">
                <a:solidFill>
                  <a:schemeClr val="tx1"/>
                </a:solidFill>
                <a:effectLst/>
                <a:latin typeface="+mn-lt"/>
                <a:ea typeface="+mn-ea"/>
                <a:cs typeface="+mn-cs"/>
              </a:rPr>
              <a:t>This script is called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The file automatically executes the outlined commands and creates a Docker image.</a:t>
            </a:r>
          </a:p>
          <a:p>
            <a:r>
              <a:rPr lang="en-GB" sz="1200" b="0" i="0" kern="1200" dirty="0">
                <a:solidFill>
                  <a:schemeClr val="tx1"/>
                </a:solidFill>
                <a:effectLst/>
                <a:latin typeface="+mn-lt"/>
                <a:ea typeface="+mn-ea"/>
                <a:cs typeface="+mn-cs"/>
              </a:rPr>
              <a:t>The command for creating an image from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docker build.</a:t>
            </a:r>
          </a:p>
          <a:p>
            <a:r>
              <a:rPr lang="en-GB" sz="1200" b="0" i="0" kern="1200" dirty="0">
                <a:solidFill>
                  <a:schemeClr val="tx1"/>
                </a:solidFill>
                <a:effectLst/>
                <a:latin typeface="+mn-lt"/>
                <a:ea typeface="+mn-ea"/>
                <a:cs typeface="+mn-cs"/>
              </a:rPr>
              <a:t>The image is then used as a template or base  to run an application. </a:t>
            </a:r>
          </a:p>
          <a:p>
            <a:r>
              <a:rPr lang="en-GB" sz="1200" b="0" i="0" kern="1200" dirty="0">
                <a:solidFill>
                  <a:schemeClr val="tx1"/>
                </a:solidFill>
                <a:effectLst/>
                <a:latin typeface="+mn-lt"/>
                <a:ea typeface="+mn-ea"/>
                <a:cs typeface="+mn-cs"/>
              </a:rPr>
              <a:t>The application needs an isolated environment in which to run –  a container.</a:t>
            </a:r>
          </a:p>
          <a:p>
            <a:r>
              <a:rPr lang="en-GB" sz="1200" b="0" i="0" kern="1200" dirty="0">
                <a:solidFill>
                  <a:schemeClr val="tx1"/>
                </a:solidFill>
                <a:effectLst/>
                <a:latin typeface="+mn-lt"/>
                <a:ea typeface="+mn-ea"/>
                <a:cs typeface="+mn-cs"/>
              </a:rPr>
              <a:t>Let's go through the components in a bit more detail.</a:t>
            </a:r>
          </a:p>
          <a:p>
            <a:r>
              <a:rPr lang="en-GB" sz="1200" b="0" i="0" kern="1200" dirty="0">
                <a:solidFill>
                  <a:schemeClr val="tx1"/>
                </a:solidFill>
                <a:effectLst/>
                <a:latin typeface="+mn-lt"/>
                <a:ea typeface="+mn-ea"/>
                <a:cs typeface="+mn-cs"/>
              </a:rPr>
              <a:t>What exactly is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25</a:t>
            </a:fld>
            <a:endParaRPr lang="en-US"/>
          </a:p>
        </p:txBody>
      </p:sp>
    </p:spTree>
    <p:extLst>
      <p:ext uri="{BB962C8B-B14F-4D97-AF65-F5344CB8AC3E}">
        <p14:creationId xmlns:p14="http://schemas.microsoft.com/office/powerpoint/2010/main" val="2908514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a:t>
            </a:r>
            <a:r>
              <a:rPr lang="en-GB" sz="1200" b="1"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a text document that contains all the commands a user could call on the command line to assemble an image. </a:t>
            </a:r>
          </a:p>
          <a:p>
            <a:r>
              <a:rPr lang="en-GB" sz="1200" b="0" i="0" kern="1200" dirty="0">
                <a:solidFill>
                  <a:schemeClr val="tx1"/>
                </a:solidFill>
                <a:effectLst/>
                <a:latin typeface="+mn-lt"/>
                <a:ea typeface="+mn-ea"/>
                <a:cs typeface="+mn-cs"/>
              </a:rPr>
              <a:t>The example above shoes instructions to build an image containing the famous bwa </a:t>
            </a:r>
          </a:p>
          <a:p>
            <a:r>
              <a:rPr lang="en-GB" sz="1200" b="0" i="0" kern="1200" dirty="0">
                <a:solidFill>
                  <a:schemeClr val="tx1"/>
                </a:solidFill>
                <a:effectLst/>
                <a:latin typeface="+mn-lt"/>
                <a:ea typeface="+mn-ea"/>
                <a:cs typeface="+mn-cs"/>
              </a:rPr>
              <a:t>Docker instructions are written in bold.</a:t>
            </a:r>
          </a:p>
          <a:p>
            <a:r>
              <a:rPr lang="en-GB" sz="1200" b="0" i="0" kern="1200" dirty="0">
                <a:solidFill>
                  <a:schemeClr val="tx1"/>
                </a:solidFill>
                <a:effectLst/>
                <a:latin typeface="+mn-lt"/>
                <a:ea typeface="+mn-ea"/>
                <a:cs typeface="+mn-cs"/>
              </a:rPr>
              <a:t>Each instruction creates a layer in the image. </a:t>
            </a:r>
          </a:p>
          <a:p>
            <a:r>
              <a:rPr lang="en-GB" sz="1200" b="0" i="0" kern="1200" dirty="0">
                <a:solidFill>
                  <a:schemeClr val="tx1"/>
                </a:solidFill>
                <a:effectLst/>
                <a:latin typeface="+mn-lt"/>
                <a:ea typeface="+mn-ea"/>
                <a:cs typeface="+mn-cs"/>
              </a:rPr>
              <a:t>Everything necessary to compile bwa is added as instruction</a:t>
            </a:r>
          </a:p>
          <a:p>
            <a:r>
              <a:rPr lang="en-GB" sz="1200" b="0" i="0" kern="1200" dirty="0">
                <a:solidFill>
                  <a:schemeClr val="tx1"/>
                </a:solidFill>
                <a:effectLst/>
                <a:latin typeface="+mn-lt"/>
                <a:ea typeface="+mn-ea"/>
                <a:cs typeface="+mn-cs"/>
              </a:rPr>
              <a:t>The details of these instructions though is beyond what we can cover in this course.</a:t>
            </a:r>
          </a:p>
          <a:p>
            <a:r>
              <a:rPr lang="en-GB" sz="1200" b="0" i="0" kern="1200" dirty="0">
                <a:solidFill>
                  <a:schemeClr val="tx1"/>
                </a:solidFill>
                <a:effectLst/>
                <a:latin typeface="+mn-lt"/>
                <a:ea typeface="+mn-ea"/>
                <a:cs typeface="+mn-cs"/>
              </a:rPr>
              <a:t>Next is the image.</a:t>
            </a:r>
          </a:p>
        </p:txBody>
      </p:sp>
      <p:sp>
        <p:nvSpPr>
          <p:cNvPr id="4" name="Slide Number Placeholder 3"/>
          <p:cNvSpPr>
            <a:spLocks noGrp="1"/>
          </p:cNvSpPr>
          <p:nvPr>
            <p:ph type="sldNum" sz="quarter" idx="5"/>
          </p:nvPr>
        </p:nvSpPr>
        <p:spPr/>
        <p:txBody>
          <a:bodyPr/>
          <a:lstStyle/>
          <a:p>
            <a:fld id="{D9BA2D70-C088-423F-8518-452E86B65DCC}" type="slidenum">
              <a:rPr lang="en-US" smtClean="0"/>
              <a:pPr/>
              <a:t>26</a:t>
            </a:fld>
            <a:endParaRPr lang="en-US"/>
          </a:p>
        </p:txBody>
      </p:sp>
    </p:spTree>
    <p:extLst>
      <p:ext uri="{BB962C8B-B14F-4D97-AF65-F5344CB8AC3E}">
        <p14:creationId xmlns:p14="http://schemas.microsoft.com/office/powerpoint/2010/main" val="18393197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an immutable file that contains the source code, libraries, dependencies, tools, and other files needed for an application to run.</a:t>
            </a:r>
          </a:p>
          <a:p>
            <a:r>
              <a:rPr lang="en-GB" sz="1200" b="0" i="0" kern="1200" dirty="0">
                <a:solidFill>
                  <a:schemeClr val="tx1"/>
                </a:solidFill>
                <a:effectLst/>
                <a:latin typeface="+mn-lt"/>
                <a:ea typeface="+mn-ea"/>
                <a:cs typeface="+mn-cs"/>
              </a:rPr>
              <a:t>Due to their read-only quality, these images are sometimes referred to as snapshots. </a:t>
            </a:r>
          </a:p>
          <a:p>
            <a:r>
              <a:rPr lang="en-GB" sz="1200" b="0" i="0" kern="1200" dirty="0">
                <a:solidFill>
                  <a:schemeClr val="tx1"/>
                </a:solidFill>
                <a:effectLst/>
                <a:latin typeface="+mn-lt"/>
                <a:ea typeface="+mn-ea"/>
                <a:cs typeface="+mn-cs"/>
              </a:rPr>
              <a:t>They represent an application and its virtual environment at a specific point in time. </a:t>
            </a:r>
          </a:p>
          <a:p>
            <a:r>
              <a:rPr lang="en-GB" sz="1200" b="0" i="0" kern="1200" dirty="0">
                <a:solidFill>
                  <a:schemeClr val="tx1"/>
                </a:solidFill>
                <a:effectLst/>
                <a:latin typeface="+mn-lt"/>
                <a:ea typeface="+mn-ea"/>
                <a:cs typeface="+mn-cs"/>
              </a:rPr>
              <a:t>This consistency is one of the great features of Docker. </a:t>
            </a:r>
          </a:p>
          <a:p>
            <a:r>
              <a:rPr lang="en-GB" sz="1200" b="0" i="0" kern="1200" dirty="0">
                <a:solidFill>
                  <a:schemeClr val="tx1"/>
                </a:solidFill>
                <a:effectLst/>
                <a:latin typeface="+mn-lt"/>
                <a:ea typeface="+mn-ea"/>
                <a:cs typeface="+mn-cs"/>
              </a:rPr>
              <a:t>It allows developers to test software in stable and uniform conditions.</a:t>
            </a:r>
          </a:p>
          <a:p>
            <a:r>
              <a:rPr lang="en-GB" sz="1200" b="0" i="0" kern="1200" dirty="0">
                <a:solidFill>
                  <a:schemeClr val="tx1"/>
                </a:solidFill>
                <a:effectLst/>
                <a:latin typeface="+mn-lt"/>
                <a:ea typeface="+mn-ea"/>
                <a:cs typeface="+mn-cs"/>
              </a:rPr>
              <a:t>Since images are, in a way, just templates, you cannot start or run them.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What you can do is use that template as a base to build a container. A container is, ultimately, just a running image. </a:t>
            </a:r>
          </a:p>
          <a:p>
            <a:r>
              <a:rPr lang="en-GB" sz="1200" b="0" i="0" kern="1200" dirty="0">
                <a:solidFill>
                  <a:schemeClr val="tx1"/>
                </a:solidFill>
                <a:effectLst/>
                <a:latin typeface="+mn-lt"/>
                <a:ea typeface="+mn-ea"/>
                <a:cs typeface="+mn-cs"/>
              </a:rPr>
              <a:t>Once you create a container, it adds a writable layer on top of the immutable image, meaning you can now modify it.</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Again, the image-base on which you create a container exists separately and cannot be altered.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Many tools have already been made available as docker images.</a:t>
            </a:r>
          </a:p>
          <a:p>
            <a:r>
              <a:rPr lang="en-GB" sz="1200" b="0" i="0" kern="1200" dirty="0">
                <a:solidFill>
                  <a:schemeClr val="tx1"/>
                </a:solidFill>
                <a:effectLst/>
                <a:latin typeface="+mn-lt"/>
                <a:ea typeface="+mn-ea"/>
                <a:cs typeface="+mn-cs"/>
              </a:rPr>
              <a:t>Where can we find them? </a:t>
            </a:r>
          </a:p>
          <a:p>
            <a:r>
              <a:rPr lang="en-GB" sz="1200" b="0" i="0" kern="1200" dirty="0">
                <a:solidFill>
                  <a:schemeClr val="tx1"/>
                </a:solidFill>
                <a:effectLst/>
                <a:latin typeface="+mn-lt"/>
                <a:ea typeface="+mn-ea"/>
                <a:cs typeface="+mn-cs"/>
              </a:rPr>
              <a:t>We discuss 2 resources here.</a:t>
            </a: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9BA2D70-C088-423F-8518-452E86B65DCC}" type="slidenum">
              <a:rPr lang="en-US" smtClean="0"/>
              <a:pPr/>
              <a:t>27</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Dockerhub</a:t>
            </a:r>
            <a:r>
              <a:rPr lang="en-US" dirty="0"/>
              <a:t> and </a:t>
            </a:r>
            <a:r>
              <a:rPr lang="en-US" dirty="0" err="1"/>
              <a:t>BioContainers</a:t>
            </a:r>
            <a:endParaRPr lang="en-US" dirty="0"/>
          </a:p>
          <a:p>
            <a:r>
              <a:rPr lang="en-US" dirty="0" err="1"/>
              <a:t>Dockerhub</a:t>
            </a:r>
            <a:r>
              <a:rPr lang="en-US" dirty="0"/>
              <a:t> is the world larges repository.</a:t>
            </a:r>
          </a:p>
          <a:p>
            <a:r>
              <a:rPr lang="en-US" dirty="0"/>
              <a:t>You find images of all major operating systems, databases, programming languages </a:t>
            </a:r>
            <a:r>
              <a:rPr lang="en-US" dirty="0" err="1"/>
              <a:t>etc</a:t>
            </a:r>
            <a:endParaRPr lang="en-US" dirty="0"/>
          </a:p>
          <a:p>
            <a:r>
              <a:rPr lang="en-US" dirty="0"/>
              <a:t>They provide </a:t>
            </a:r>
            <a:r>
              <a:rPr lang="en-GB" sz="1200" b="0" i="0" kern="1200" dirty="0">
                <a:solidFill>
                  <a:schemeClr val="tx1"/>
                </a:solidFill>
                <a:effectLst/>
                <a:latin typeface="+mn-lt"/>
                <a:ea typeface="+mn-ea"/>
                <a:cs typeface="+mn-cs"/>
              </a:rPr>
              <a:t> curated seta of Docker repositories called official images.</a:t>
            </a:r>
          </a:p>
          <a:p>
            <a:r>
              <a:rPr lang="en-GB" sz="1200" b="0" i="0" kern="1200" dirty="0">
                <a:solidFill>
                  <a:schemeClr val="tx1"/>
                </a:solidFill>
                <a:effectLst/>
                <a:latin typeface="+mn-lt"/>
                <a:ea typeface="+mn-ea"/>
                <a:cs typeface="+mn-cs"/>
              </a:rPr>
              <a:t>Another trustworthy image type are Publisher images, which are images provided by verified </a:t>
            </a:r>
            <a:r>
              <a:rPr lang="en-GB" sz="1200" b="0" i="0" kern="1200" dirty="0" err="1">
                <a:solidFill>
                  <a:schemeClr val="tx1"/>
                </a:solidFill>
                <a:effectLst/>
                <a:latin typeface="+mn-lt"/>
                <a:ea typeface="+mn-ea"/>
                <a:cs typeface="+mn-cs"/>
              </a:rPr>
              <a:t>commerical</a:t>
            </a:r>
            <a:r>
              <a:rPr lang="en-GB" sz="1200" b="0" i="0" kern="1200" dirty="0">
                <a:solidFill>
                  <a:schemeClr val="tx1"/>
                </a:solidFill>
                <a:effectLst/>
                <a:latin typeface="+mn-lt"/>
                <a:ea typeface="+mn-ea"/>
                <a:cs typeface="+mn-cs"/>
              </a:rPr>
              <a:t> entities</a:t>
            </a:r>
          </a:p>
          <a:p>
            <a:r>
              <a:rPr lang="en-GB" sz="1200" b="0" i="0" kern="1200" dirty="0" err="1">
                <a:solidFill>
                  <a:schemeClr val="tx1"/>
                </a:solidFill>
                <a:effectLst/>
                <a:latin typeface="+mn-lt"/>
                <a:ea typeface="+mn-ea"/>
                <a:cs typeface="+mn-cs"/>
              </a:rPr>
              <a:t>Dockerhub</a:t>
            </a:r>
            <a:r>
              <a:rPr lang="en-GB" sz="1200" b="0" i="0" kern="1200" dirty="0">
                <a:solidFill>
                  <a:schemeClr val="tx1"/>
                </a:solidFill>
                <a:effectLst/>
                <a:latin typeface="+mn-lt"/>
                <a:ea typeface="+mn-ea"/>
                <a:cs typeface="+mn-cs"/>
              </a:rPr>
              <a:t> is also the default source when downloading (aka pulling) images using the docker command line interface.</a:t>
            </a:r>
          </a:p>
          <a:p>
            <a:endParaRPr lang="en-GB" sz="1200" b="0" i="0" kern="1200" dirty="0">
              <a:solidFill>
                <a:schemeClr val="tx1"/>
              </a:solidFill>
              <a:effectLst/>
              <a:latin typeface="+mn-lt"/>
              <a:ea typeface="+mn-ea"/>
              <a:cs typeface="+mn-cs"/>
            </a:endParaRPr>
          </a:p>
          <a:p>
            <a:r>
              <a:rPr lang="en-GB" sz="1200" b="0" i="0" kern="1200" dirty="0" err="1">
                <a:solidFill>
                  <a:schemeClr val="tx1"/>
                </a:solidFill>
                <a:effectLst/>
                <a:latin typeface="+mn-lt"/>
                <a:ea typeface="+mn-ea"/>
                <a:cs typeface="+mn-cs"/>
              </a:rPr>
              <a:t>Biocontainers</a:t>
            </a:r>
            <a:r>
              <a:rPr lang="en-GB" sz="1200" b="0" i="0" kern="1200" dirty="0">
                <a:solidFill>
                  <a:schemeClr val="tx1"/>
                </a:solidFill>
                <a:effectLst/>
                <a:latin typeface="+mn-lt"/>
                <a:ea typeface="+mn-ea"/>
                <a:cs typeface="+mn-cs"/>
              </a:rPr>
              <a:t> is a community driven project, focusing on bioinformatic tools. </a:t>
            </a:r>
          </a:p>
          <a:p>
            <a:r>
              <a:rPr lang="en-GB" sz="1200" b="0" i="0" kern="1200" dirty="0">
                <a:solidFill>
                  <a:schemeClr val="tx1"/>
                </a:solidFill>
                <a:effectLst/>
                <a:latin typeface="+mn-lt"/>
                <a:ea typeface="+mn-ea"/>
                <a:cs typeface="+mn-cs"/>
              </a:rPr>
              <a:t>Most of commonly used tools are available, and users are able to request for any tool to be made available in an image.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28</a:t>
            </a:fld>
            <a:endParaRPr lang="en-US"/>
          </a:p>
        </p:txBody>
      </p:sp>
    </p:spTree>
    <p:extLst>
      <p:ext uri="{BB962C8B-B14F-4D97-AF65-F5344CB8AC3E}">
        <p14:creationId xmlns:p14="http://schemas.microsoft.com/office/powerpoint/2010/main" val="17905901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an overview of commonly used commands.</a:t>
            </a:r>
          </a:p>
          <a:p>
            <a:r>
              <a:rPr lang="en-US" dirty="0"/>
              <a:t>The structure of the commands should be apparent, it starts with docker,` followed by a command and options.</a:t>
            </a:r>
          </a:p>
          <a:p>
            <a:r>
              <a:rPr lang="en-US" dirty="0"/>
              <a:t>The most important one to remember is --help. </a:t>
            </a:r>
          </a:p>
          <a:p>
            <a:r>
              <a:rPr lang="en-US" dirty="0"/>
              <a:t>It can be added to any command for more information.</a:t>
            </a:r>
          </a:p>
          <a:p>
            <a:endParaRPr lang="en-US" dirty="0"/>
          </a:p>
          <a:p>
            <a:r>
              <a:rPr lang="en-US" dirty="0"/>
              <a:t>The first command downloads (pulls) the latest ubuntu image from </a:t>
            </a:r>
            <a:r>
              <a:rPr lang="en-US" dirty="0" err="1"/>
              <a:t>dockerhub</a:t>
            </a:r>
            <a:r>
              <a:rPr lang="en-US" dirty="0"/>
              <a:t>.</a:t>
            </a:r>
          </a:p>
          <a:p>
            <a:endParaRPr lang="en-US" dirty="0"/>
          </a:p>
          <a:p>
            <a:r>
              <a:rPr lang="en-US" dirty="0"/>
              <a:t>Next we see how to create a container from image. </a:t>
            </a:r>
          </a:p>
          <a:p>
            <a:r>
              <a:rPr lang="en-US" dirty="0"/>
              <a:t>Finally, the thing we have been working towards the whole time.</a:t>
            </a:r>
          </a:p>
          <a:p>
            <a:r>
              <a:rPr lang="en-US" dirty="0"/>
              <a:t>Using ubuntu version 18.04, it creates a container from the image and execute ls -l in the starting directory in the container, which is /.</a:t>
            </a:r>
          </a:p>
          <a:p>
            <a:r>
              <a:rPr lang="en-US" dirty="0"/>
              <a:t>I would like to mention that docker run &amp; docker container run are the same. </a:t>
            </a:r>
          </a:p>
          <a:p>
            <a:r>
              <a:rPr lang="en-US" dirty="0"/>
              <a:t>If you are very daring, a container allows you to do all the things you can't do outside, you finally can push that red button</a:t>
            </a:r>
          </a:p>
          <a:p>
            <a:endParaRPr lang="en-US" dirty="0"/>
          </a:p>
          <a:p>
            <a:r>
              <a:rPr lang="en-US" dirty="0"/>
              <a:t>Naming a container is often helpful, as well as starting it in a detached mode in the background which we see in the next command.</a:t>
            </a:r>
          </a:p>
          <a:p>
            <a:endParaRPr lang="en-US" dirty="0"/>
          </a:p>
          <a:p>
            <a:r>
              <a:rPr lang="en-US" dirty="0"/>
              <a:t>Most of the other commands should be self-</a:t>
            </a:r>
            <a:r>
              <a:rPr lang="en-GB" sz="1200" b="0" i="0" kern="1200" dirty="0">
                <a:solidFill>
                  <a:schemeClr val="tx1"/>
                </a:solidFill>
                <a:effectLst/>
                <a:latin typeface="+mn-lt"/>
                <a:ea typeface="+mn-ea"/>
                <a:cs typeface="+mn-cs"/>
              </a:rPr>
              <a:t>explanatory</a:t>
            </a:r>
            <a:r>
              <a:rPr lang="en-US" dirty="0"/>
              <a:t>, and we will use most of them in the practical. </a:t>
            </a:r>
          </a:p>
          <a:p>
            <a:r>
              <a:rPr lang="en-US" dirty="0"/>
              <a:t> </a:t>
            </a:r>
          </a:p>
          <a:p>
            <a:r>
              <a:rPr lang="en-US" dirty="0"/>
              <a:t>I like to mention two more examples. </a:t>
            </a:r>
          </a:p>
          <a:p>
            <a:r>
              <a:rPr lang="en-US" dirty="0"/>
              <a:t>Both are part of the "Open a shell in a container".</a:t>
            </a:r>
          </a:p>
          <a:p>
            <a:r>
              <a:rPr lang="en-US" dirty="0"/>
              <a:t>The first is the option --</a:t>
            </a:r>
            <a:r>
              <a:rPr lang="en-US" dirty="0" err="1"/>
              <a:t>entrypoint</a:t>
            </a:r>
            <a:r>
              <a:rPr lang="en-US" dirty="0"/>
              <a:t>. </a:t>
            </a:r>
            <a:r>
              <a:rPr lang="en-US" dirty="0" err="1"/>
              <a:t>Entrypoint</a:t>
            </a:r>
            <a:r>
              <a:rPr lang="en-US" dirty="0"/>
              <a:t> is a docker instruction used in an image file to tell what to do when the container starts. In this case it is execute </a:t>
            </a:r>
            <a:r>
              <a:rPr lang="en-US" dirty="0" err="1"/>
              <a:t>genrich</a:t>
            </a:r>
            <a:r>
              <a:rPr lang="en-US" dirty="0"/>
              <a:t>. This behavior can be overwritten by using the </a:t>
            </a:r>
            <a:r>
              <a:rPr lang="en-US" dirty="0" err="1"/>
              <a:t>entrypoint</a:t>
            </a:r>
            <a:r>
              <a:rPr lang="en-US" dirty="0"/>
              <a:t> option.</a:t>
            </a:r>
          </a:p>
          <a:p>
            <a:endParaRPr lang="en-US" dirty="0"/>
          </a:p>
          <a:p>
            <a:r>
              <a:rPr lang="en-US" dirty="0"/>
              <a:t>The other one is the use of --rm.</a:t>
            </a:r>
          </a:p>
          <a:p>
            <a:r>
              <a:rPr lang="en-US" dirty="0"/>
              <a:t>Using it will delete the container once it is finished, which means there won’t be any log to inspect. </a:t>
            </a:r>
          </a:p>
          <a:p>
            <a:r>
              <a:rPr lang="en-US" dirty="0"/>
              <a:t>Only use it when testing or debugging, but not in a production environment. </a:t>
            </a:r>
          </a:p>
          <a:p>
            <a:r>
              <a:rPr lang="en-US" dirty="0"/>
              <a:t>If the container fails, you have no way to find out why it did so.</a:t>
            </a:r>
          </a:p>
          <a:p>
            <a:endParaRPr lang="en-US" dirty="0"/>
          </a:p>
          <a:p>
            <a:r>
              <a:rPr lang="en-US" dirty="0"/>
              <a:t>Lastly, I highly recommend to start creating your own cheat sheet.</a:t>
            </a:r>
          </a:p>
          <a:p>
            <a:r>
              <a:rPr lang="en-US" dirty="0"/>
              <a:t>As you have learned by now, docker is a simple, but complex tool and having a list with commands and notes is really helpful</a:t>
            </a:r>
          </a:p>
        </p:txBody>
      </p:sp>
      <p:sp>
        <p:nvSpPr>
          <p:cNvPr id="4" name="Slide Number Placeholder 3"/>
          <p:cNvSpPr>
            <a:spLocks noGrp="1"/>
          </p:cNvSpPr>
          <p:nvPr>
            <p:ph type="sldNum" sz="quarter" idx="5"/>
          </p:nvPr>
        </p:nvSpPr>
        <p:spPr/>
        <p:txBody>
          <a:bodyPr/>
          <a:lstStyle/>
          <a:p>
            <a:fld id="{D9BA2D70-C088-423F-8518-452E86B65DCC}" type="slidenum">
              <a:rPr lang="en-US" smtClean="0"/>
              <a:pPr/>
              <a:t>29</a:t>
            </a:fld>
            <a:endParaRPr lang="en-US"/>
          </a:p>
        </p:txBody>
      </p:sp>
    </p:spTree>
    <p:extLst>
      <p:ext uri="{BB962C8B-B14F-4D97-AF65-F5344CB8AC3E}">
        <p14:creationId xmlns:p14="http://schemas.microsoft.com/office/powerpoint/2010/main" val="4198583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lives in a complex world. For even the most basic application you are likely to have a back-end language that lives on the server, a front-end language  that lives on the client, third-party and in-house libraries for both languages, a database, an operating system, often deploying to Linux but developing on a different one. And this is for a basic app! </a:t>
            </a:r>
          </a:p>
          <a:p>
            <a:r>
              <a:rPr lang="en-GB" sz="1200" b="0" i="0" kern="1200" dirty="0">
                <a:solidFill>
                  <a:schemeClr val="tx1"/>
                </a:solidFill>
                <a:effectLst/>
                <a:latin typeface="+mn-lt"/>
                <a:ea typeface="+mn-ea"/>
                <a:cs typeface="+mn-cs"/>
              </a:rPr>
              <a:t>What if you have utility programs that are written in another language? What if you have other uncommon dependencies and requirements? The uncommon of course being actually very common in bioinformatics.</a:t>
            </a:r>
          </a:p>
          <a:p>
            <a:r>
              <a:rPr lang="en-GB" sz="1200" b="0" i="0" kern="1200" dirty="0">
                <a:solidFill>
                  <a:schemeClr val="tx1"/>
                </a:solidFill>
                <a:effectLst/>
                <a:latin typeface="+mn-lt"/>
                <a:ea typeface="+mn-ea"/>
                <a:cs typeface="+mn-cs"/>
              </a:rPr>
              <a:t>All this adds up to a lot of complexity, and worst of all- it is complexity that you have to manage across multiple platforms. </a:t>
            </a:r>
          </a:p>
          <a:p>
            <a:r>
              <a:rPr lang="en-GB" sz="1200" b="0" i="0" kern="1200" dirty="0">
                <a:solidFill>
                  <a:schemeClr val="tx1"/>
                </a:solidFill>
                <a:effectLst/>
                <a:latin typeface="+mn-lt"/>
                <a:ea typeface="+mn-ea"/>
                <a:cs typeface="+mn-cs"/>
              </a:rPr>
              <a:t>While these examples are focused on tools that are published as a service in web, I personally experienced similar problems many times. </a:t>
            </a:r>
          </a:p>
          <a:p>
            <a:r>
              <a:rPr lang="en-GB" sz="1200" b="0" i="0" kern="1200" dirty="0">
                <a:solidFill>
                  <a:schemeClr val="tx1"/>
                </a:solidFill>
                <a:effectLst/>
                <a:latin typeface="+mn-lt"/>
                <a:ea typeface="+mn-ea"/>
                <a:cs typeface="+mn-cs"/>
              </a:rPr>
              <a:t>If I got an app up and running on my MacBook and then want to use it on the EBI farm, I knew I was in for some fun times: Linux brew vs home brew, different compilers and no root rights.</a:t>
            </a:r>
          </a:p>
          <a:p>
            <a:r>
              <a:rPr lang="en-GB" sz="1200" b="0" i="0" kern="1200" dirty="0">
                <a:solidFill>
                  <a:schemeClr val="tx1"/>
                </a:solidFill>
                <a:effectLst/>
                <a:latin typeface="+mn-lt"/>
                <a:ea typeface="+mn-ea"/>
                <a:cs typeface="+mn-cs"/>
              </a:rPr>
              <a:t>While everything should be the same, it never quite was.</a:t>
            </a:r>
          </a:p>
          <a:p>
            <a:r>
              <a:rPr lang="en-GB" sz="1200" b="0" i="0" kern="1200" dirty="0">
                <a:solidFill>
                  <a:schemeClr val="tx1"/>
                </a:solidFill>
                <a:effectLst/>
                <a:latin typeface="+mn-lt"/>
                <a:ea typeface="+mn-ea"/>
                <a:cs typeface="+mn-cs"/>
              </a:rPr>
              <a:t>Personally I found that spending my time fighting with compilers and dependencies very frustrating and a waste of my time.</a:t>
            </a:r>
          </a:p>
          <a:p>
            <a:r>
              <a:rPr lang="en-GB" sz="1200" b="0" i="0" kern="1200" dirty="0">
                <a:solidFill>
                  <a:schemeClr val="tx1"/>
                </a:solidFill>
                <a:effectLst/>
                <a:latin typeface="+mn-lt"/>
                <a:ea typeface="+mn-ea"/>
                <a:cs typeface="+mn-cs"/>
              </a:rPr>
              <a:t>These troubles have been nicely summed up as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part of this introduction is how Docker identifies objects.</a:t>
            </a:r>
          </a:p>
          <a:p>
            <a:r>
              <a:rPr lang="en-US" dirty="0"/>
              <a:t>An object can be a container, an image, a network etc.</a:t>
            </a:r>
          </a:p>
          <a:p>
            <a:r>
              <a:rPr lang="en-US" dirty="0"/>
              <a:t>All objects are identified  by an </a:t>
            </a:r>
            <a:r>
              <a:rPr lang="en-GB" sz="1200" b="0" i="0" kern="1200" dirty="0">
                <a:solidFill>
                  <a:schemeClr val="tx1"/>
                </a:solidFill>
                <a:effectLst/>
                <a:latin typeface="+mn-lt"/>
                <a:ea typeface="+mn-ea"/>
                <a:cs typeface="+mn-cs"/>
              </a:rPr>
              <a:t>universally unique identifier (</a:t>
            </a:r>
            <a:r>
              <a:rPr lang="en-GB" sz="1200" b="1" i="0" kern="1200" dirty="0">
                <a:solidFill>
                  <a:schemeClr val="tx1"/>
                </a:solidFill>
                <a:effectLst/>
                <a:latin typeface="+mn-lt"/>
                <a:ea typeface="+mn-ea"/>
                <a:cs typeface="+mn-cs"/>
              </a:rPr>
              <a:t>UUID</a:t>
            </a:r>
            <a:r>
              <a:rPr lang="en-GB" sz="1200" b="0" i="0" kern="1200" dirty="0">
                <a:solidFill>
                  <a:schemeClr val="tx1"/>
                </a:solidFill>
                <a:effectLst/>
                <a:latin typeface="+mn-lt"/>
                <a:ea typeface="+mn-ea"/>
                <a:cs typeface="+mn-cs"/>
              </a:rPr>
              <a:t>), which  is a 128-bit label. </a:t>
            </a:r>
          </a:p>
          <a:p>
            <a:r>
              <a:rPr lang="en-GB" sz="1200" b="0" i="0" kern="1200" dirty="0">
                <a:solidFill>
                  <a:schemeClr val="tx1"/>
                </a:solidFill>
                <a:effectLst/>
                <a:latin typeface="+mn-lt"/>
                <a:ea typeface="+mn-ea"/>
                <a:cs typeface="+mn-cs"/>
              </a:rPr>
              <a:t>When interacting with Docker you can either use the whole string (next slide), or the short version displayed with the ls command.</a:t>
            </a:r>
            <a:endParaRPr lang="en-US" dirty="0"/>
          </a:p>
          <a:p>
            <a:r>
              <a:rPr lang="en-US" dirty="0"/>
              <a:t>In fact, you only need to type as many character as necessary to have a unique string.</a:t>
            </a:r>
          </a:p>
          <a:p>
            <a:endParaRPr lang="en-US" dirty="0"/>
          </a:p>
          <a:p>
            <a:r>
              <a:rPr lang="en-US" dirty="0"/>
              <a:t>Container also have a name. </a:t>
            </a:r>
          </a:p>
          <a:p>
            <a:r>
              <a:rPr lang="en-US" dirty="0"/>
              <a:t>This name can either be assigned by you, or it is automatically generated from a list of adjectives and famous scientists or hackers.</a:t>
            </a:r>
          </a:p>
          <a:p>
            <a:r>
              <a:rPr lang="en-US" dirty="0"/>
              <a:t>That is list can be extended!</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30</a:t>
            </a:fld>
            <a:endParaRPr lang="en-US"/>
          </a:p>
        </p:txBody>
      </p:sp>
    </p:spTree>
    <p:extLst>
      <p:ext uri="{BB962C8B-B14F-4D97-AF65-F5344CB8AC3E}">
        <p14:creationId xmlns:p14="http://schemas.microsoft.com/office/powerpoint/2010/main" val="37274875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find more information about a docker object by inspecting its UUID (short or long).</a:t>
            </a:r>
          </a:p>
          <a:p>
            <a:r>
              <a:rPr lang="en-US" dirty="0"/>
              <a:t>This can give you valuable information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31</a:t>
            </a:fld>
            <a:endParaRPr lang="en-US"/>
          </a:p>
        </p:txBody>
      </p:sp>
    </p:spTree>
    <p:extLst>
      <p:ext uri="{BB962C8B-B14F-4D97-AF65-F5344CB8AC3E}">
        <p14:creationId xmlns:p14="http://schemas.microsoft.com/office/powerpoint/2010/main" val="8239301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an example of how easy docker can make things. </a:t>
            </a:r>
          </a:p>
          <a:p>
            <a:r>
              <a:rPr lang="en-US" dirty="0"/>
              <a:t>While preparing for this course, I was in need for </a:t>
            </a:r>
            <a:r>
              <a:rPr lang="en-US" dirty="0" err="1"/>
              <a:t>Rstudio</a:t>
            </a:r>
            <a:r>
              <a:rPr lang="en-US" dirty="0"/>
              <a:t> with a few packages installed.</a:t>
            </a:r>
          </a:p>
          <a:p>
            <a:r>
              <a:rPr lang="en-US" dirty="0"/>
              <a:t>I tried installing it on my machine and a VM, but after about 20 min of compiling, it failed. </a:t>
            </a:r>
          </a:p>
          <a:p>
            <a:r>
              <a:rPr lang="en-US" dirty="0"/>
              <a:t>Instead of spending time debugging the reason, I simply created a small </a:t>
            </a:r>
            <a:r>
              <a:rPr lang="en-US" dirty="0" err="1"/>
              <a:t>Dockerfile</a:t>
            </a:r>
            <a:r>
              <a:rPr lang="en-US" dirty="0"/>
              <a:t>, build it, and voila – I had working version of R-Studio with all dependencies!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32</a:t>
            </a:fld>
            <a:endParaRPr lang="en-US"/>
          </a:p>
        </p:txBody>
      </p:sp>
    </p:spTree>
    <p:extLst>
      <p:ext uri="{BB962C8B-B14F-4D97-AF65-F5344CB8AC3E}">
        <p14:creationId xmlns:p14="http://schemas.microsoft.com/office/powerpoint/2010/main" val="10989669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Kernel space has full access to all the systems resources.</a:t>
            </a:r>
          </a:p>
          <a:p>
            <a:r>
              <a:rPr lang="en-US" dirty="0"/>
              <a:t>User space inter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40</a:t>
            </a:fld>
            <a:endParaRPr lang="en-US"/>
          </a:p>
        </p:txBody>
      </p:sp>
    </p:spTree>
    <p:extLst>
      <p:ext uri="{BB962C8B-B14F-4D97-AF65-F5344CB8AC3E}">
        <p14:creationId xmlns:p14="http://schemas.microsoft.com/office/powerpoint/2010/main" val="3378443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“Matrix from Hell”.</a:t>
            </a:r>
          </a:p>
          <a:p>
            <a:r>
              <a:rPr lang="en-GB" sz="1200" b="0" i="0" kern="1200" dirty="0">
                <a:solidFill>
                  <a:schemeClr val="tx1"/>
                </a:solidFill>
                <a:effectLst/>
                <a:latin typeface="+mn-lt"/>
                <a:ea typeface="+mn-ea"/>
                <a:cs typeface="+mn-cs"/>
              </a:rPr>
              <a:t>Every software component, multiplied by every environment where it has to run at some point.</a:t>
            </a:r>
          </a:p>
          <a:p>
            <a:r>
              <a:rPr lang="en-GB" sz="1200" b="0" i="0" kern="1200" dirty="0">
                <a:solidFill>
                  <a:schemeClr val="tx1"/>
                </a:solidFill>
                <a:effectLst/>
                <a:latin typeface="+mn-lt"/>
                <a:ea typeface="+mn-ea"/>
                <a:cs typeface="+mn-cs"/>
              </a:rPr>
              <a:t>Don’t forget, other people might want to use your tool as well.</a:t>
            </a:r>
          </a:p>
          <a:p>
            <a:r>
              <a:rPr lang="en-GB" sz="1200" b="0" i="0" kern="1200" dirty="0">
                <a:solidFill>
                  <a:schemeClr val="tx1"/>
                </a:solidFill>
                <a:effectLst/>
                <a:latin typeface="+mn-lt"/>
                <a:ea typeface="+mn-ea"/>
                <a:cs typeface="+mn-cs"/>
              </a:rPr>
              <a:t>Everything must work. </a:t>
            </a:r>
          </a:p>
          <a:p>
            <a:r>
              <a:rPr lang="en-GB" sz="1200" b="0" i="0" kern="1200" dirty="0">
                <a:solidFill>
                  <a:schemeClr val="tx1"/>
                </a:solidFill>
                <a:effectLst/>
                <a:latin typeface="+mn-lt"/>
                <a:ea typeface="+mn-ea"/>
                <a:cs typeface="+mn-cs"/>
              </a:rPr>
              <a:t>Code is developed on a laptop, and then copied to a computer cluster. </a:t>
            </a:r>
          </a:p>
          <a:p>
            <a:r>
              <a:rPr lang="en-GB" sz="1200" b="0" i="0" kern="1200" dirty="0">
                <a:solidFill>
                  <a:schemeClr val="tx1"/>
                </a:solidFill>
                <a:effectLst/>
                <a:latin typeface="+mn-lt"/>
                <a:ea typeface="+mn-ea"/>
                <a:cs typeface="+mn-cs"/>
              </a:rPr>
              <a:t>You have collaborators who use a different OS or different MySQL version. </a:t>
            </a:r>
          </a:p>
          <a:p>
            <a:r>
              <a:rPr lang="en-GB" sz="1200" b="0" i="0" kern="1200" dirty="0">
                <a:solidFill>
                  <a:schemeClr val="tx1"/>
                </a:solidFill>
                <a:effectLst/>
                <a:latin typeface="+mn-lt"/>
                <a:ea typeface="+mn-ea"/>
                <a:cs typeface="+mn-cs"/>
              </a:rPr>
              <a:t>Your paper with the tool got published, hundreds of people are using it. </a:t>
            </a:r>
          </a:p>
          <a:p>
            <a:r>
              <a:rPr lang="en-GB" sz="1200" b="0" i="0" kern="1200" dirty="0">
                <a:solidFill>
                  <a:schemeClr val="tx1"/>
                </a:solidFill>
                <a:effectLst/>
                <a:latin typeface="+mn-lt"/>
                <a:ea typeface="+mn-ea"/>
                <a:cs typeface="+mn-cs"/>
              </a:rPr>
              <a:t>A few dozens don’t get it to run, and suddenly you find yourself doing user support of for hours and hours. </a:t>
            </a:r>
          </a:p>
          <a:p>
            <a:r>
              <a:rPr lang="en-GB" sz="1200" b="0" i="0" kern="1200" dirty="0">
                <a:solidFill>
                  <a:schemeClr val="tx1"/>
                </a:solidFill>
                <a:effectLst/>
                <a:latin typeface="+mn-lt"/>
                <a:ea typeface="+mn-ea"/>
                <a:cs typeface="+mn-cs"/>
              </a:rPr>
              <a:t>In simple words, it is the challenge of packaging any application, irrespective of language/frameworks/dependencies, so that it can run on any system, irrespective of the underlying OS/hardware/infrastructure.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around for a group of people who already had this problem. </a:t>
            </a:r>
          </a:p>
          <a:p>
            <a:r>
              <a:rPr lang="en-US" dirty="0"/>
              <a:t>I need to ship coffee beans, </a:t>
            </a:r>
          </a:p>
          <a:p>
            <a:r>
              <a:rPr lang="en-US" dirty="0"/>
              <a:t>I need to get them to the other side of the world. </a:t>
            </a:r>
          </a:p>
          <a:p>
            <a:r>
              <a:rPr lang="en-US" dirty="0"/>
              <a:t>It is my problem how the goods are handled at every step of the way. </a:t>
            </a:r>
          </a:p>
          <a:p>
            <a:r>
              <a:rPr lang="en-US" dirty="0"/>
              <a:t>Is the staff trained? What truck to use? </a:t>
            </a:r>
          </a:p>
          <a:p>
            <a:r>
              <a:rPr lang="en-US" dirty="0"/>
              <a:t>The type of shipping depends on the type of my goods. </a:t>
            </a:r>
          </a:p>
          <a:p>
            <a:r>
              <a:rPr lang="en-US" dirty="0"/>
              <a:t>Every provider needs an expert in-house who maps out routes and has the knowledge of the means of transports involved. </a:t>
            </a:r>
          </a:p>
          <a:p>
            <a:r>
              <a:rPr lang="en-US" dirty="0"/>
              <a:t>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Every item to ship multiplied by every possible way to ship goods.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came up with a solution: a container. </a:t>
            </a:r>
          </a:p>
          <a:p>
            <a:r>
              <a:rPr lang="en-US" dirty="0"/>
              <a:t>They agreed on the size, the weight, how the doors work, where the locks are, where the labels are put and so on. </a:t>
            </a:r>
          </a:p>
          <a:p>
            <a:r>
              <a:rPr lang="en-US" dirty="0"/>
              <a:t>Infrastructure provider standardized on that, as well as people shipping goods.</a:t>
            </a:r>
          </a:p>
          <a:p>
            <a:r>
              <a:rPr lang="en-US" dirty="0"/>
              <a:t>With this, responsibilities shifted. </a:t>
            </a:r>
          </a:p>
          <a:p>
            <a:r>
              <a:rPr lang="en-US" dirty="0"/>
              <a:t>If I want to ship coffee, I only need to put it into this box and seal it. </a:t>
            </a:r>
          </a:p>
          <a:p>
            <a:r>
              <a:rPr lang="en-US" dirty="0"/>
              <a:t>From that point it is no longer my problem. </a:t>
            </a:r>
          </a:p>
          <a:p>
            <a:r>
              <a:rPr lang="en-US" dirty="0"/>
              <a:t>I can hand it over to a wide variety of infrastructure providers, and even hand it over to a provider that I never dealt with. </a:t>
            </a:r>
          </a:p>
          <a:p>
            <a:r>
              <a:rPr lang="en-US" dirty="0"/>
              <a:t>As an infrastructure provider I know exactly what to expect. </a:t>
            </a:r>
          </a:p>
          <a:p>
            <a:r>
              <a:rPr lang="en-US" dirty="0"/>
              <a:t>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a:t>
            </a:r>
          </a:p>
          <a:p>
            <a:r>
              <a:rPr lang="en-US" dirty="0"/>
              <a:t>It is embarrassing that moving software from one data center to another takes longer than shipping good from one  side of the planet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t>
            </a:r>
          </a:p>
          <a:p>
            <a:r>
              <a:rPr lang="en-GB" sz="1200" b="0" i="0" kern="1200" dirty="0">
                <a:solidFill>
                  <a:schemeClr val="tx1"/>
                </a:solidFill>
                <a:effectLst/>
                <a:latin typeface="+mn-lt"/>
                <a:ea typeface="+mn-ea"/>
                <a:cs typeface="+mn-cs"/>
              </a:rPr>
              <a:t>Administrators/DevOps team can concentrate on managing containers, without agonizing over the contents of those containers. </a:t>
            </a:r>
          </a:p>
          <a:p>
            <a:r>
              <a:rPr lang="en-GB" sz="1200" b="0" i="0" kern="1200" dirty="0">
                <a:solidFill>
                  <a:schemeClr val="tx1"/>
                </a:solidFill>
                <a:effectLst/>
                <a:latin typeface="+mn-lt"/>
                <a:ea typeface="+mn-ea"/>
                <a:cs typeface="+mn-cs"/>
              </a:rPr>
              <a:t>All containers start, stop etc the same way, all Linux servers suddenly look alike.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r>
              <a:rPr lang="en-GB" dirty="0"/>
              <a:t>AQUA-FAANG: Bioinformatic analysis of regulatory elements</a:t>
            </a:r>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r>
              <a:rPr lang="en-GB" dirty="0"/>
              <a:t>AQUA-FAANG: Bioinformatic analysis of regulatory elements</a:t>
            </a:r>
          </a:p>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r>
              <a:rPr lang="en-GB" dirty="0"/>
              <a:t>AQUA-FAANG: Bioinformatic analysis of regulatory elements</a:t>
            </a:r>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r>
              <a:rPr lang="en-GB" dirty="0"/>
              <a:t>AQUA-FAANG: Bioinformatic analysis of regulatory elements</a:t>
            </a:r>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5/7/21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r>
              <a:rPr lang="en-GB" dirty="0"/>
              <a:t>AQUA-FAANG: Bioinformatic analysis of regulatory elements</a:t>
            </a:r>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dirty="0"/>
              <a:t>AQUA-FAANG: Bioinformatic analysis of regulatory elements</a:t>
            </a:r>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7.png"/><Relationship Id="rId4" Type="http://schemas.openxmlformats.org/officeDocument/2006/relationships/image" Target="../media/image59.png"/></Relationships>
</file>

<file path=ppt/slides/_rels/slide2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6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hub.docker.com/" TargetMode="External"/><Relationship Id="rId7" Type="http://schemas.openxmlformats.org/officeDocument/2006/relationships/image" Target="../media/image67.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66.png"/><Relationship Id="rId5" Type="http://schemas.openxmlformats.org/officeDocument/2006/relationships/hyperlink" Target="https://academic.oup.com/bioinformatics/article/33/16/2580/3096437" TargetMode="External"/><Relationship Id="rId4" Type="http://schemas.openxmlformats.org/officeDocument/2006/relationships/hyperlink" Target="https://biocontainers.pro/"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71.png"/></Relationships>
</file>

<file path=ppt/slides/_rels/slide3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hyperlink" Target="https://sylabs.io/"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r>
              <a:rPr lang="en-US" dirty="0"/>
              <a:t>Thomas Juettemann, EMBL-EBI</a:t>
            </a:r>
          </a:p>
          <a:p>
            <a:r>
              <a:rPr lang="en-GB" dirty="0"/>
              <a:t>10 - 12 May 2021</a:t>
            </a:r>
          </a:p>
          <a:p>
            <a:endParaRPr lang="en-US" dirty="0"/>
          </a:p>
        </p:txBody>
      </p:sp>
      <p:sp>
        <p:nvSpPr>
          <p:cNvPr id="5" name="Rectangle 4">
            <a:extLst>
              <a:ext uri="{FF2B5EF4-FFF2-40B4-BE49-F238E27FC236}">
                <a16:creationId xmlns:a16="http://schemas.microsoft.com/office/drawing/2014/main" id="{1739723A-F75A-9841-908A-66B1F557B0AB}"/>
              </a:ext>
            </a:extLst>
          </p:cNvPr>
          <p:cNvSpPr/>
          <p:nvPr/>
        </p:nvSpPr>
        <p:spPr>
          <a:xfrm>
            <a:off x="3314993" y="1946831"/>
            <a:ext cx="5816657" cy="369332"/>
          </a:xfrm>
          <a:prstGeom prst="rect">
            <a:avLst/>
          </a:prstGeom>
        </p:spPr>
        <p:txBody>
          <a:bodyPr wrap="none">
            <a:spAutoFit/>
          </a:bodyPr>
          <a:lstStyle/>
          <a:p>
            <a:r>
              <a:rPr lang="en-GB" dirty="0"/>
              <a:t>AQUA-FAANG: Bioinformatic analysis of regulatory elements</a:t>
            </a:r>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upercomputer - Wikipedia">
            <a:extLst>
              <a:ext uri="{FF2B5EF4-FFF2-40B4-BE49-F238E27FC236}">
                <a16:creationId xmlns:a16="http://schemas.microsoft.com/office/drawing/2014/main" id="{E73E1408-2940-A642-A1DD-E93CF6B98E1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99" r="16131" b="-1"/>
          <a:stretch/>
        </p:blipFill>
        <p:spPr bwMode="auto">
          <a:xfrm>
            <a:off x="5894173" y="103649"/>
            <a:ext cx="6297522" cy="67543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45CEEACB-AEE0-E34D-9A3D-7FB95CBAEE49}"/>
              </a:ext>
            </a:extLst>
          </p:cNvPr>
          <p:cNvSpPr>
            <a:spLocks noGrp="1"/>
          </p:cNvSpPr>
          <p:nvPr>
            <p:ph type="title"/>
          </p:nvPr>
        </p:nvSpPr>
        <p:spPr>
          <a:xfrm>
            <a:off x="804998" y="-20953"/>
            <a:ext cx="4803636" cy="1311664"/>
          </a:xfrm>
        </p:spPr>
        <p:txBody>
          <a:bodyPr>
            <a:normAutofit/>
          </a:bodyPr>
          <a:lstStyle/>
          <a:p>
            <a:r>
              <a:rPr lang="en-US">
                <a:solidFill>
                  <a:srgbClr val="000000"/>
                </a:solidFill>
              </a:rPr>
              <a:t>Resources</a:t>
            </a:r>
            <a:endParaRPr lang="en-US" dirty="0">
              <a:solidFill>
                <a:srgbClr val="000000"/>
              </a:solidFill>
            </a:endParaRPr>
          </a:p>
        </p:txBody>
      </p:sp>
      <p:sp>
        <p:nvSpPr>
          <p:cNvPr id="3" name="Content Placeholder 2">
            <a:extLst>
              <a:ext uri="{FF2B5EF4-FFF2-40B4-BE49-F238E27FC236}">
                <a16:creationId xmlns:a16="http://schemas.microsoft.com/office/drawing/2014/main" id="{B8F0724B-9D58-1949-B3C9-0EA797E693AF}"/>
              </a:ext>
            </a:extLst>
          </p:cNvPr>
          <p:cNvSpPr>
            <a:spLocks noGrp="1"/>
          </p:cNvSpPr>
          <p:nvPr>
            <p:ph idx="1"/>
          </p:nvPr>
        </p:nvSpPr>
        <p:spPr>
          <a:xfrm>
            <a:off x="804693" y="1245009"/>
            <a:ext cx="1689308" cy="2155413"/>
          </a:xfrm>
        </p:spPr>
        <p:txBody>
          <a:bodyPr anchor="ctr">
            <a:normAutofit/>
          </a:bodyPr>
          <a:lstStyle/>
          <a:p>
            <a:r>
              <a:rPr lang="en-US" sz="2000">
                <a:solidFill>
                  <a:srgbClr val="000000"/>
                </a:solidFill>
              </a:rPr>
              <a:t>Processor</a:t>
            </a:r>
          </a:p>
          <a:p>
            <a:r>
              <a:rPr lang="en-US" sz="2000">
                <a:solidFill>
                  <a:srgbClr val="000000"/>
                </a:solidFill>
              </a:rPr>
              <a:t>Hard drive</a:t>
            </a:r>
          </a:p>
          <a:p>
            <a:r>
              <a:rPr lang="en-US" sz="2000">
                <a:solidFill>
                  <a:srgbClr val="000000"/>
                </a:solidFill>
              </a:rPr>
              <a:t>Memory</a:t>
            </a:r>
          </a:p>
          <a:p>
            <a:r>
              <a:rPr lang="en-US" sz="2000">
                <a:solidFill>
                  <a:srgbClr val="000000"/>
                </a:solidFill>
              </a:rPr>
              <a:t>Network </a:t>
            </a:r>
            <a:endParaRPr lang="en-US" sz="2000" dirty="0">
              <a:solidFill>
                <a:srgbClr val="000000"/>
              </a:solidFill>
            </a:endParaRPr>
          </a:p>
        </p:txBody>
      </p:sp>
      <p:sp>
        <p:nvSpPr>
          <p:cNvPr id="5" name="TextBox 4">
            <a:extLst>
              <a:ext uri="{FF2B5EF4-FFF2-40B4-BE49-F238E27FC236}">
                <a16:creationId xmlns:a16="http://schemas.microsoft.com/office/drawing/2014/main" id="{C1B70277-B488-124E-93CE-44F3B9B48F78}"/>
              </a:ext>
            </a:extLst>
          </p:cNvPr>
          <p:cNvSpPr txBox="1"/>
          <p:nvPr/>
        </p:nvSpPr>
        <p:spPr>
          <a:xfrm>
            <a:off x="1303442" y="3835828"/>
            <a:ext cx="3806748" cy="477054"/>
          </a:xfrm>
          <a:prstGeom prst="rect">
            <a:avLst/>
          </a:prstGeom>
          <a:noFill/>
        </p:spPr>
        <p:txBody>
          <a:bodyPr wrap="none" rtlCol="0">
            <a:spAutoFit/>
          </a:bodyPr>
          <a:lstStyle/>
          <a:p>
            <a:r>
              <a:rPr lang="en-US" sz="2500" dirty="0"/>
              <a:t>How to separate resources?</a:t>
            </a:r>
          </a:p>
        </p:txBody>
      </p:sp>
    </p:spTree>
    <p:extLst>
      <p:ext uri="{BB962C8B-B14F-4D97-AF65-F5344CB8AC3E}">
        <p14:creationId xmlns:p14="http://schemas.microsoft.com/office/powerpoint/2010/main" val="2870366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B939B-B949-3E43-9382-8B64FC2A98F1}"/>
              </a:ext>
            </a:extLst>
          </p:cNvPr>
          <p:cNvSpPr>
            <a:spLocks noGrp="1"/>
          </p:cNvSpPr>
          <p:nvPr>
            <p:ph type="title"/>
          </p:nvPr>
        </p:nvSpPr>
        <p:spPr/>
        <p:txBody>
          <a:bodyPr>
            <a:normAutofit fontScale="90000"/>
          </a:bodyPr>
          <a:lstStyle/>
          <a:p>
            <a:r>
              <a:rPr lang="en-US" dirty="0"/>
              <a:t>Namespaces!</a:t>
            </a:r>
          </a:p>
        </p:txBody>
      </p:sp>
      <p:pic>
        <p:nvPicPr>
          <p:cNvPr id="8" name="Picture 7" descr="Graphical user interface, application, Teams&#10;&#10;Description automatically generated">
            <a:extLst>
              <a:ext uri="{FF2B5EF4-FFF2-40B4-BE49-F238E27FC236}">
                <a16:creationId xmlns:a16="http://schemas.microsoft.com/office/drawing/2014/main" id="{EA950576-0D12-7640-AB4B-841A1E8382B8}"/>
              </a:ext>
            </a:extLst>
          </p:cNvPr>
          <p:cNvPicPr>
            <a:picLocks noChangeAspect="1"/>
          </p:cNvPicPr>
          <p:nvPr/>
        </p:nvPicPr>
        <p:blipFill rotWithShape="1">
          <a:blip r:embed="rId3">
            <a:extLst>
              <a:ext uri="{28A0092B-C50C-407E-A947-70E740481C1C}">
                <a14:useLocalDpi xmlns:a14="http://schemas.microsoft.com/office/drawing/2010/main" val="0"/>
              </a:ext>
            </a:extLst>
          </a:blip>
          <a:srcRect t="-181" b="26812"/>
          <a:stretch/>
        </p:blipFill>
        <p:spPr>
          <a:xfrm>
            <a:off x="6096000" y="1604476"/>
            <a:ext cx="5782930" cy="2473377"/>
          </a:xfrm>
          <a:prstGeom prst="rect">
            <a:avLst/>
          </a:prstGeom>
        </p:spPr>
      </p:pic>
      <p:pic>
        <p:nvPicPr>
          <p:cNvPr id="10" name="Picture 9" descr="A person in front of a flag&#10;&#10;Description automatically generated with medium confidence">
            <a:extLst>
              <a:ext uri="{FF2B5EF4-FFF2-40B4-BE49-F238E27FC236}">
                <a16:creationId xmlns:a16="http://schemas.microsoft.com/office/drawing/2014/main" id="{7AEEC35D-444E-1F49-9CEE-0AE83F143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1419"/>
            <a:ext cx="6096000" cy="2473377"/>
          </a:xfrm>
          <a:prstGeom prst="rect">
            <a:avLst/>
          </a:prstGeom>
        </p:spPr>
      </p:pic>
      <p:sp>
        <p:nvSpPr>
          <p:cNvPr id="11" name="TextBox 10">
            <a:extLst>
              <a:ext uri="{FF2B5EF4-FFF2-40B4-BE49-F238E27FC236}">
                <a16:creationId xmlns:a16="http://schemas.microsoft.com/office/drawing/2014/main" id="{DC7740E7-A172-5C41-A1DD-030EB051A4AB}"/>
              </a:ext>
            </a:extLst>
          </p:cNvPr>
          <p:cNvSpPr txBox="1"/>
          <p:nvPr/>
        </p:nvSpPr>
        <p:spPr>
          <a:xfrm>
            <a:off x="1942985" y="1099066"/>
            <a:ext cx="2210029" cy="369332"/>
          </a:xfrm>
          <a:prstGeom prst="rect">
            <a:avLst/>
          </a:prstGeom>
          <a:solidFill>
            <a:schemeClr val="bg1"/>
          </a:solidFill>
          <a:ln>
            <a:solidFill>
              <a:schemeClr val="accent1"/>
            </a:solidFill>
          </a:ln>
        </p:spPr>
        <p:txBody>
          <a:bodyPr wrap="none" rtlCol="0">
            <a:spAutoFit/>
          </a:bodyPr>
          <a:lstStyle/>
          <a:p>
            <a:r>
              <a:rPr lang="en-US" dirty="0" err="1"/>
              <a:t>www.whitehouse.</a:t>
            </a:r>
            <a:r>
              <a:rPr lang="en-US" b="1" dirty="0" err="1"/>
              <a:t>gov</a:t>
            </a:r>
            <a:endParaRPr lang="en-US" b="1" dirty="0"/>
          </a:p>
        </p:txBody>
      </p:sp>
      <p:sp>
        <p:nvSpPr>
          <p:cNvPr id="12" name="TextBox 11">
            <a:extLst>
              <a:ext uri="{FF2B5EF4-FFF2-40B4-BE49-F238E27FC236}">
                <a16:creationId xmlns:a16="http://schemas.microsoft.com/office/drawing/2014/main" id="{EB4609E8-A7E4-D34E-978C-1C8E2A70BB2F}"/>
              </a:ext>
            </a:extLst>
          </p:cNvPr>
          <p:cNvSpPr txBox="1"/>
          <p:nvPr/>
        </p:nvSpPr>
        <p:spPr>
          <a:xfrm>
            <a:off x="7882450" y="1112123"/>
            <a:ext cx="2277162" cy="369332"/>
          </a:xfrm>
          <a:prstGeom prst="rect">
            <a:avLst/>
          </a:prstGeom>
          <a:noFill/>
          <a:ln>
            <a:solidFill>
              <a:schemeClr val="accent1"/>
            </a:solidFill>
          </a:ln>
        </p:spPr>
        <p:txBody>
          <a:bodyPr wrap="none" rtlCol="0">
            <a:spAutoFit/>
          </a:bodyPr>
          <a:lstStyle/>
          <a:p>
            <a:r>
              <a:rPr lang="en-US" dirty="0" err="1"/>
              <a:t>www.whitehouse.</a:t>
            </a:r>
            <a:r>
              <a:rPr lang="en-US" b="1" dirty="0" err="1"/>
              <a:t>com</a:t>
            </a:r>
            <a:endParaRPr lang="en-US" b="1" dirty="0"/>
          </a:p>
        </p:txBody>
      </p:sp>
    </p:spTree>
    <p:extLst>
      <p:ext uri="{BB962C8B-B14F-4D97-AF65-F5344CB8AC3E}">
        <p14:creationId xmlns:p14="http://schemas.microsoft.com/office/powerpoint/2010/main" val="354820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3902495"/>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2973105"/>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2973105"/>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2973105"/>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2973105"/>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1615339"/>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1615340"/>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1615338"/>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1615337"/>
            <a:ext cx="1873771" cy="1082731"/>
          </a:xfrm>
          <a:prstGeom prst="rect">
            <a:avLst/>
          </a:prstGeom>
        </p:spPr>
      </p:pic>
      <p:sp>
        <p:nvSpPr>
          <p:cNvPr id="12" name="Rectangle 11">
            <a:extLst>
              <a:ext uri="{FF2B5EF4-FFF2-40B4-BE49-F238E27FC236}">
                <a16:creationId xmlns:a16="http://schemas.microsoft.com/office/drawing/2014/main" id="{D11B4C05-4234-9645-865F-8FCF2A0A841C}"/>
              </a:ext>
            </a:extLst>
          </p:cNvPr>
          <p:cNvSpPr/>
          <p:nvPr/>
        </p:nvSpPr>
        <p:spPr>
          <a:xfrm>
            <a:off x="1573967" y="4833352"/>
            <a:ext cx="8634334" cy="734519"/>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p:txBody>
      </p:sp>
    </p:spTree>
    <p:extLst>
      <p:ext uri="{BB962C8B-B14F-4D97-AF65-F5344CB8AC3E}">
        <p14:creationId xmlns:p14="http://schemas.microsoft.com/office/powerpoint/2010/main" val="1061251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3403" y="2943994"/>
            <a:ext cx="6105194" cy="970011"/>
          </a:xfrm>
        </p:spPr>
        <p:txBody>
          <a:bodyPr vert="horz" lIns="91440" tIns="45720" rIns="91440" bIns="45720" rtlCol="0" anchor="b">
            <a:normAutofit/>
          </a:bodyPr>
          <a:lstStyle/>
          <a:p>
            <a:pPr algn="ctr"/>
            <a:r>
              <a:rPr lang="en-US" sz="5100" kern="1200" dirty="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359987"/>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3587354"/>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434939"/>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274390"/>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F7360-D584-F243-A27B-986A78898BCD}"/>
              </a:ext>
            </a:extLst>
          </p:cNvPr>
          <p:cNvSpPr>
            <a:spLocks noGrp="1"/>
          </p:cNvSpPr>
          <p:nvPr>
            <p:ph type="title"/>
          </p:nvPr>
        </p:nvSpPr>
        <p:spPr/>
        <p:txBody>
          <a:bodyPr>
            <a:normAutofit fontScale="90000"/>
          </a:bodyPr>
          <a:lstStyle/>
          <a:p>
            <a:r>
              <a:rPr lang="en-US" dirty="0"/>
              <a:t>Difference Docker vs Virtual Machine</a:t>
            </a:r>
          </a:p>
        </p:txBody>
      </p:sp>
      <p:pic>
        <p:nvPicPr>
          <p:cNvPr id="4098" name="Picture 2">
            <a:extLst>
              <a:ext uri="{FF2B5EF4-FFF2-40B4-BE49-F238E27FC236}">
                <a16:creationId xmlns:a16="http://schemas.microsoft.com/office/drawing/2014/main" id="{83F63A19-2998-5947-B85E-1C085E149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233"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ADEB227-9A4C-4542-BA48-DE3D4934D6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342"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98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88FA9B1-B1EC-E145-9B81-86E626827348}"/>
              </a:ext>
            </a:extLst>
          </p:cNvPr>
          <p:cNvSpPr>
            <a:spLocks noGrp="1"/>
          </p:cNvSpPr>
          <p:nvPr>
            <p:ph type="title"/>
          </p:nvPr>
        </p:nvSpPr>
        <p:spPr>
          <a:xfrm>
            <a:off x="3043403" y="3006309"/>
            <a:ext cx="6105194" cy="845381"/>
          </a:xfrm>
        </p:spPr>
        <p:txBody>
          <a:bodyPr vert="horz" lIns="91440" tIns="45720" rIns="91440" bIns="45720" rtlCol="0" anchor="b">
            <a:normAutofit fontScale="90000"/>
          </a:bodyPr>
          <a:lstStyle/>
          <a:p>
            <a:pPr algn="ctr"/>
            <a:r>
              <a:rPr lang="en-US" sz="6000" kern="1200">
                <a:solidFill>
                  <a:srgbClr val="FFFFFF"/>
                </a:solidFill>
                <a:latin typeface="+mj-lt"/>
                <a:ea typeface="+mj-ea"/>
                <a:cs typeface="+mj-cs"/>
              </a:rPr>
              <a:t>Docker</a:t>
            </a:r>
          </a:p>
        </p:txBody>
      </p:sp>
    </p:spTree>
    <p:extLst>
      <p:ext uri="{BB962C8B-B14F-4D97-AF65-F5344CB8AC3E}">
        <p14:creationId xmlns:p14="http://schemas.microsoft.com/office/powerpoint/2010/main" val="3839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BE681-3607-AF45-8F72-E1C99128C774}"/>
              </a:ext>
            </a:extLst>
          </p:cNvPr>
          <p:cNvSpPr>
            <a:spLocks noGrp="1"/>
          </p:cNvSpPr>
          <p:nvPr>
            <p:ph type="title"/>
          </p:nvPr>
        </p:nvSpPr>
        <p:spPr/>
        <p:txBody>
          <a:bodyPr>
            <a:normAutofit fontScale="90000"/>
          </a:bodyPr>
          <a:lstStyle/>
          <a:p>
            <a:r>
              <a:rPr lang="en-US" dirty="0"/>
              <a:t>Docker workflow</a:t>
            </a:r>
          </a:p>
        </p:txBody>
      </p:sp>
      <p:grpSp>
        <p:nvGrpSpPr>
          <p:cNvPr id="11" name="Group 10">
            <a:extLst>
              <a:ext uri="{FF2B5EF4-FFF2-40B4-BE49-F238E27FC236}">
                <a16:creationId xmlns:a16="http://schemas.microsoft.com/office/drawing/2014/main" id="{0FB5ABFC-91CF-8646-9C15-469BE5BBCF0E}"/>
              </a:ext>
            </a:extLst>
          </p:cNvPr>
          <p:cNvGrpSpPr/>
          <p:nvPr/>
        </p:nvGrpSpPr>
        <p:grpSpPr>
          <a:xfrm>
            <a:off x="1506019" y="2368550"/>
            <a:ext cx="9410700" cy="2120900"/>
            <a:chOff x="838200" y="2368550"/>
            <a:chExt cx="9410700" cy="2120900"/>
          </a:xfrm>
        </p:grpSpPr>
        <p:pic>
          <p:nvPicPr>
            <p:cNvPr id="1026" name="Picture 2" descr="how a docker container is created">
              <a:extLst>
                <a:ext uri="{FF2B5EF4-FFF2-40B4-BE49-F238E27FC236}">
                  <a16:creationId xmlns:a16="http://schemas.microsoft.com/office/drawing/2014/main" id="{FB8607F6-E833-2145-BA33-C7063D68B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F5EE86E-CDA4-8B4E-8E31-16D2C596EC4E}"/>
                </a:ext>
              </a:extLst>
            </p:cNvPr>
            <p:cNvSpPr/>
            <p:nvPr/>
          </p:nvSpPr>
          <p:spPr>
            <a:xfrm>
              <a:off x="5815173" y="309252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FEF0955-EF7E-8444-8D7C-AA290DAA1D54}"/>
                </a:ext>
              </a:extLst>
            </p:cNvPr>
            <p:cNvSpPr/>
            <p:nvPr/>
          </p:nvSpPr>
          <p:spPr>
            <a:xfrm>
              <a:off x="5813462" y="357369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 tool&#10;&#10;Description automatically generated">
              <a:extLst>
                <a:ext uri="{FF2B5EF4-FFF2-40B4-BE49-F238E27FC236}">
                  <a16:creationId xmlns:a16="http://schemas.microsoft.com/office/drawing/2014/main" id="{38EC967C-ADF3-9247-AB9E-47CF4902FB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1752" y="3270882"/>
              <a:ext cx="1345916" cy="569937"/>
            </a:xfrm>
            <a:prstGeom prst="rect">
              <a:avLst/>
            </a:prstGeom>
          </p:spPr>
        </p:pic>
        <p:sp>
          <p:nvSpPr>
            <p:cNvPr id="8" name="TextBox 7">
              <a:extLst>
                <a:ext uri="{FF2B5EF4-FFF2-40B4-BE49-F238E27FC236}">
                  <a16:creationId xmlns:a16="http://schemas.microsoft.com/office/drawing/2014/main" id="{0B34706F-6ED9-8D4B-9EE0-9998251AE948}"/>
                </a:ext>
              </a:extLst>
            </p:cNvPr>
            <p:cNvSpPr txBox="1"/>
            <p:nvPr/>
          </p:nvSpPr>
          <p:spPr>
            <a:xfrm>
              <a:off x="6096000" y="3086216"/>
              <a:ext cx="508473" cy="369332"/>
            </a:xfrm>
            <a:prstGeom prst="rect">
              <a:avLst/>
            </a:prstGeom>
            <a:noFill/>
          </p:spPr>
          <p:txBody>
            <a:bodyPr wrap="none" rtlCol="0">
              <a:spAutoFit/>
            </a:bodyPr>
            <a:lstStyle/>
            <a:p>
              <a:r>
                <a:rPr lang="en-US" dirty="0"/>
                <a:t>run</a:t>
              </a:r>
            </a:p>
          </p:txBody>
        </p:sp>
        <p:sp>
          <p:nvSpPr>
            <p:cNvPr id="12" name="TextBox 11">
              <a:extLst>
                <a:ext uri="{FF2B5EF4-FFF2-40B4-BE49-F238E27FC236}">
                  <a16:creationId xmlns:a16="http://schemas.microsoft.com/office/drawing/2014/main" id="{3B5DE4C1-005D-CF45-895E-9C128C3C4AAD}"/>
                </a:ext>
              </a:extLst>
            </p:cNvPr>
            <p:cNvSpPr txBox="1"/>
            <p:nvPr/>
          </p:nvSpPr>
          <p:spPr>
            <a:xfrm>
              <a:off x="3005294" y="3097752"/>
              <a:ext cx="655949" cy="369332"/>
            </a:xfrm>
            <a:prstGeom prst="rect">
              <a:avLst/>
            </a:prstGeom>
            <a:noFill/>
          </p:spPr>
          <p:txBody>
            <a:bodyPr wrap="none" rtlCol="0">
              <a:spAutoFit/>
            </a:bodyPr>
            <a:lstStyle/>
            <a:p>
              <a:r>
                <a:rPr lang="en-US" dirty="0"/>
                <a:t>build</a:t>
              </a:r>
            </a:p>
          </p:txBody>
        </p:sp>
      </p:grpSp>
    </p:spTree>
    <p:extLst>
      <p:ext uri="{BB962C8B-B14F-4D97-AF65-F5344CB8AC3E}">
        <p14:creationId xmlns:p14="http://schemas.microsoft.com/office/powerpoint/2010/main" val="16929424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5392566" cy="4247317"/>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 and container</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hlinkClick r:id="rId3"/>
              </a:rPr>
              <a:t>https://hub.docker.com/</a:t>
            </a:r>
            <a:r>
              <a:rPr lang="en-GB" dirty="0"/>
              <a:t> </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hlinkClick r:id="rId4"/>
              </a:rPr>
              <a:t>https://biocontainers.pro/</a:t>
            </a:r>
            <a:r>
              <a:rPr lang="en-US" dirty="0"/>
              <a:t> </a:t>
            </a:r>
          </a:p>
          <a:p>
            <a:r>
              <a:rPr lang="en-US" dirty="0">
                <a:hlinkClick r:id="rId5"/>
              </a:rPr>
              <a:t>https://academic.oup.com/bioinformatics/article/33/16/2580/3096437</a:t>
            </a:r>
            <a:r>
              <a:rPr lang="en-US" dirty="0"/>
              <a:t> </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6"/>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7"/>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Commands</a:t>
            </a:r>
          </a:p>
        </p:txBody>
      </p:sp>
      <p:sp>
        <p:nvSpPr>
          <p:cNvPr id="3" name="Content Placeholder 2">
            <a:extLst>
              <a:ext uri="{FF2B5EF4-FFF2-40B4-BE49-F238E27FC236}">
                <a16:creationId xmlns:a16="http://schemas.microsoft.com/office/drawing/2014/main" id="{AD026406-C9BF-314A-B18C-7258DAB7A4E3}"/>
              </a:ext>
            </a:extLst>
          </p:cNvPr>
          <p:cNvSpPr>
            <a:spLocks noGrp="1"/>
          </p:cNvSpPr>
          <p:nvPr>
            <p:ph sz="half" idx="1"/>
          </p:nvPr>
        </p:nvSpPr>
        <p:spPr>
          <a:xfrm>
            <a:off x="196772" y="1825625"/>
            <a:ext cx="6253227" cy="4351338"/>
          </a:xfrm>
        </p:spPr>
        <p:txBody>
          <a:bodyPr>
            <a:normAutofit fontScale="77500" lnSpcReduction="20000"/>
          </a:bodyPr>
          <a:lstStyle/>
          <a:p>
            <a:r>
              <a:rPr lang="en-US" dirty="0"/>
              <a:t>Docker [command] --help</a:t>
            </a:r>
          </a:p>
          <a:p>
            <a:r>
              <a:rPr lang="en-US" dirty="0"/>
              <a:t>Download an image:</a:t>
            </a:r>
          </a:p>
          <a:p>
            <a:pPr lvl="1"/>
            <a:r>
              <a:rPr lang="en-US" dirty="0">
                <a:latin typeface="Courier New" panose="02070309020205020404" pitchFamily="49" charset="0"/>
                <a:cs typeface="Courier New" panose="02070309020205020404" pitchFamily="49" charset="0"/>
              </a:rPr>
              <a:t>docker pull ubuntu</a:t>
            </a:r>
          </a:p>
          <a:p>
            <a:r>
              <a:rPr lang="en-US" dirty="0"/>
              <a:t>Create a container from an image</a:t>
            </a:r>
          </a:p>
          <a:p>
            <a:pPr lvl="1"/>
            <a:r>
              <a:rPr lang="en-US" dirty="0">
                <a:latin typeface="Courier New" panose="02070309020205020404" pitchFamily="49" charset="0"/>
                <a:cs typeface="Courier New" panose="02070309020205020404" pitchFamily="49" charset="0"/>
              </a:rPr>
              <a:t>docker run -it ubuntu:18.04 ls -l</a:t>
            </a:r>
          </a:p>
          <a:p>
            <a:pPr lvl="1"/>
            <a:r>
              <a:rPr lang="en-US" dirty="0">
                <a:latin typeface="Courier New" panose="02070309020205020404" pitchFamily="49" charset="0"/>
                <a:cs typeface="Courier New" panose="02070309020205020404" pitchFamily="49" charset="0"/>
              </a:rPr>
              <a:t>#If you dare:</a:t>
            </a:r>
          </a:p>
          <a:p>
            <a:pPr lvl="1"/>
            <a:r>
              <a:rPr lang="en-US" dirty="0">
                <a:latin typeface="Courier New" panose="02070309020205020404" pitchFamily="49" charset="0"/>
                <a:cs typeface="Courier New" panose="02070309020205020404" pitchFamily="49" charset="0"/>
              </a:rPr>
              <a:t>docker run -it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rm -rf /</a:t>
            </a:r>
          </a:p>
          <a:p>
            <a:pPr lvl="1"/>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docker run </a:t>
            </a:r>
            <a:r>
              <a:rPr lang="en-US" dirty="0">
                <a:latin typeface="Courier New" panose="02070309020205020404" pitchFamily="49" charset="0"/>
                <a:cs typeface="Courier New" panose="02070309020205020404" pitchFamily="49" charset="0"/>
              </a:rPr>
              <a:t>and </a:t>
            </a:r>
            <a:r>
              <a:rPr lang="en-US" i="1" dirty="0">
                <a:latin typeface="Courier New" panose="02070309020205020404" pitchFamily="49" charset="0"/>
                <a:cs typeface="Courier New" panose="02070309020205020404" pitchFamily="49" charset="0"/>
              </a:rPr>
              <a:t>docker container run </a:t>
            </a:r>
            <a:r>
              <a:rPr lang="en-US" dirty="0">
                <a:latin typeface="Courier New" panose="02070309020205020404" pitchFamily="49" charset="0"/>
                <a:cs typeface="Courier New" panose="02070309020205020404" pitchFamily="49" charset="0"/>
              </a:rPr>
              <a:t>are equivalent</a:t>
            </a:r>
          </a:p>
          <a:p>
            <a:r>
              <a:rPr lang="en-US" dirty="0"/>
              <a:t>Create a container from an image with a name</a:t>
            </a:r>
          </a:p>
          <a:p>
            <a:pPr lvl="1"/>
            <a:r>
              <a:rPr lang="en-GB" dirty="0">
                <a:latin typeface="Courier New" panose="02070309020205020404" pitchFamily="49" charset="0"/>
                <a:cs typeface="Courier New" panose="02070309020205020404" pitchFamily="49" charset="0"/>
              </a:rPr>
              <a:t>docker run --name </a:t>
            </a:r>
            <a:r>
              <a:rPr lang="en-GB" dirty="0" err="1">
                <a:latin typeface="Courier New" panose="02070309020205020404" pitchFamily="49" charset="0"/>
                <a:cs typeface="Courier New" panose="02070309020205020404" pitchFamily="49" charset="0"/>
              </a:rPr>
              <a:t>nginx</a:t>
            </a:r>
            <a:r>
              <a:rPr lang="en-GB" dirty="0">
                <a:latin typeface="Courier New" panose="02070309020205020404" pitchFamily="49" charset="0"/>
                <a:cs typeface="Courier New" panose="02070309020205020404" pitchFamily="49" charset="0"/>
              </a:rPr>
              <a:t> -d </a:t>
            </a:r>
            <a:r>
              <a:rPr lang="en-GB" dirty="0" err="1">
                <a:latin typeface="Courier New" panose="02070309020205020404" pitchFamily="49" charset="0"/>
                <a:cs typeface="Courier New" panose="02070309020205020404" pitchFamily="49" charset="0"/>
              </a:rPr>
              <a:t>nginx</a:t>
            </a:r>
            <a:r>
              <a:rPr lang="en-US" dirty="0">
                <a:latin typeface="Courier New" panose="02070309020205020404" pitchFamily="49" charset="0"/>
                <a:cs typeface="Courier New" panose="02070309020205020404" pitchFamily="49" charset="0"/>
              </a:rPr>
              <a:t> </a:t>
            </a:r>
          </a:p>
          <a:p>
            <a:r>
              <a:rPr lang="en-US" dirty="0"/>
              <a:t>Run a command in a running container</a:t>
            </a:r>
          </a:p>
          <a:p>
            <a:pPr lvl="1"/>
            <a:r>
              <a:rPr lang="en-US" dirty="0">
                <a:latin typeface="Courier New" panose="02070309020205020404" pitchFamily="49" charset="0"/>
                <a:cs typeface="Courier New" panose="02070309020205020404" pitchFamily="49" charset="0"/>
              </a:rPr>
              <a:t>docker exec a24faeb0b374 ls –l</a:t>
            </a:r>
          </a:p>
          <a:p>
            <a:endParaRPr lang="en-US" dirty="0">
              <a:latin typeface="Courier New" panose="02070309020205020404" pitchFamily="49" charset="0"/>
              <a:cs typeface="Courier New" panose="02070309020205020404" pitchFamily="49" charset="0"/>
            </a:endParaRPr>
          </a:p>
        </p:txBody>
      </p:sp>
      <p:sp>
        <p:nvSpPr>
          <p:cNvPr id="4" name="Content Placeholder 3">
            <a:extLst>
              <a:ext uri="{FF2B5EF4-FFF2-40B4-BE49-F238E27FC236}">
                <a16:creationId xmlns:a16="http://schemas.microsoft.com/office/drawing/2014/main" id="{A1D93184-085F-1D4E-A515-429A38D36F9D}"/>
              </a:ext>
            </a:extLst>
          </p:cNvPr>
          <p:cNvSpPr>
            <a:spLocks noGrp="1"/>
          </p:cNvSpPr>
          <p:nvPr>
            <p:ph sz="half" idx="2"/>
          </p:nvPr>
        </p:nvSpPr>
        <p:spPr>
          <a:xfrm>
            <a:off x="6322673" y="1825625"/>
            <a:ext cx="5506654" cy="4351338"/>
          </a:xfrm>
        </p:spPr>
        <p:txBody>
          <a:bodyPr>
            <a:normAutofit fontScale="77500" lnSpcReduction="20000"/>
          </a:bodyPr>
          <a:lstStyle/>
          <a:p>
            <a:r>
              <a:rPr lang="en-US" dirty="0"/>
              <a:t>List all images</a:t>
            </a:r>
          </a:p>
          <a:p>
            <a:pPr lvl="1"/>
            <a:r>
              <a:rPr lang="en-US" dirty="0">
                <a:latin typeface="Courier New" panose="02070309020205020404" pitchFamily="49" charset="0"/>
                <a:cs typeface="Courier New" panose="02070309020205020404" pitchFamily="49" charset="0"/>
              </a:rPr>
              <a:t>docker images # docker image ls</a:t>
            </a:r>
          </a:p>
          <a:p>
            <a:r>
              <a:rPr lang="en-US" dirty="0">
                <a:cs typeface="Courier New" panose="02070309020205020404" pitchFamily="49" charset="0"/>
              </a:rPr>
              <a:t>List all container</a:t>
            </a:r>
          </a:p>
          <a:p>
            <a:pPr lvl="1"/>
            <a:r>
              <a:rPr lang="en-US" dirty="0">
                <a:latin typeface="Courier New" panose="02070309020205020404" pitchFamily="49" charset="0"/>
                <a:cs typeface="Courier New" panose="02070309020205020404" pitchFamily="49" charset="0"/>
              </a:rPr>
              <a:t>docker container ls </a:t>
            </a:r>
            <a:endParaRPr lang="en-US" dirty="0"/>
          </a:p>
          <a:p>
            <a:r>
              <a:rPr lang="en-US" dirty="0"/>
              <a:t>Open a shell in container (</a:t>
            </a:r>
            <a:r>
              <a:rPr lang="en-US" dirty="0" err="1"/>
              <a:t>debud</a:t>
            </a:r>
            <a:endParaRPr lang="en-US" dirty="0"/>
          </a:p>
          <a:p>
            <a:pPr lvl="1"/>
            <a:r>
              <a:rPr lang="en-US" dirty="0">
                <a:latin typeface="Courier New" panose="02070309020205020404" pitchFamily="49" charset="0"/>
                <a:cs typeface="Courier New" panose="02070309020205020404" pitchFamily="49" charset="0"/>
              </a:rPr>
              <a:t>docker run -it --rm --</a:t>
            </a:r>
            <a:r>
              <a:rPr lang="en-US" dirty="0" err="1">
                <a:latin typeface="Courier New" panose="02070309020205020404" pitchFamily="49" charset="0"/>
                <a:cs typeface="Courier New" panose="02070309020205020404" pitchFamily="49" charset="0"/>
              </a:rPr>
              <a:t>entrypoint</a:t>
            </a:r>
            <a:r>
              <a:rPr lang="en-US" dirty="0">
                <a:latin typeface="Courier New" panose="02070309020205020404" pitchFamily="49" charset="0"/>
                <a:cs typeface="Courier New" panose="02070309020205020404" pitchFamily="49" charset="0"/>
              </a:rPr>
              <a:t> bash </a:t>
            </a:r>
            <a:r>
              <a:rPr lang="en-US" dirty="0" err="1">
                <a:latin typeface="Courier New" panose="02070309020205020404" pitchFamily="49" charset="0"/>
                <a:cs typeface="Courier New" panose="02070309020205020404" pitchFamily="49" charset="0"/>
              </a:rPr>
              <a:t>juettemann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genrich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 No BASH use </a:t>
            </a:r>
            <a:r>
              <a:rPr lang="en-US" dirty="0" err="1">
                <a:latin typeface="Courier New" panose="02070309020205020404" pitchFamily="49" charset="0"/>
                <a:cs typeface="Courier New" panose="02070309020205020404" pitchFamily="49" charset="0"/>
              </a:rPr>
              <a:t>sh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run -it --rm alpine </a:t>
            </a:r>
            <a:r>
              <a:rPr lang="en-US" dirty="0" err="1">
                <a:latin typeface="Courier New" panose="02070309020205020404" pitchFamily="49" charset="0"/>
                <a:cs typeface="Courier New" panose="02070309020205020404" pitchFamily="49" charset="0"/>
              </a:rPr>
              <a:t>sh</a:t>
            </a:r>
            <a:endParaRPr lang="en-US" dirty="0">
              <a:latin typeface="Courier New" panose="02070309020205020404" pitchFamily="49" charset="0"/>
              <a:cs typeface="Courier New" panose="02070309020205020404" pitchFamily="49" charset="0"/>
            </a:endParaRPr>
          </a:p>
          <a:p>
            <a:r>
              <a:rPr lang="en-US" dirty="0">
                <a:cs typeface="Courier New" panose="02070309020205020404" pitchFamily="49" charset="0"/>
              </a:rPr>
              <a:t>Stop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kill a24faeb0b374</a:t>
            </a:r>
          </a:p>
          <a:p>
            <a:r>
              <a:rPr lang="en-US" dirty="0">
                <a:cs typeface="Courier New" panose="02070309020205020404" pitchFamily="49" charset="0"/>
              </a:rPr>
              <a:t>Kill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kill a24faeb0b374</a:t>
            </a:r>
          </a:p>
          <a:p>
            <a:endParaRPr lang="en-US"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CCF25A70-0AA8-C54B-9853-5A81ABE8D860}"/>
              </a:ext>
            </a:extLst>
          </p:cNvPr>
          <p:cNvSpPr txBox="1"/>
          <p:nvPr/>
        </p:nvSpPr>
        <p:spPr>
          <a:xfrm>
            <a:off x="4166886" y="6222933"/>
            <a:ext cx="3622787" cy="369332"/>
          </a:xfrm>
          <a:prstGeom prst="rect">
            <a:avLst/>
          </a:prstGeom>
          <a:noFill/>
        </p:spPr>
        <p:txBody>
          <a:bodyPr wrap="none" rtlCol="0">
            <a:spAutoFit/>
          </a:bodyPr>
          <a:lstStyle/>
          <a:p>
            <a:r>
              <a:rPr lang="en-US" dirty="0">
                <a:solidFill>
                  <a:schemeClr val="bg1"/>
                </a:solidFill>
              </a:rPr>
              <a:t>Only use --rm in a test environment!</a:t>
            </a:r>
          </a:p>
        </p:txBody>
      </p:sp>
    </p:spTree>
    <p:extLst>
      <p:ext uri="{BB962C8B-B14F-4D97-AF65-F5344CB8AC3E}">
        <p14:creationId xmlns:p14="http://schemas.microsoft.com/office/powerpoint/2010/main" val="871174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Identifying a docker object</a:t>
            </a:r>
          </a:p>
        </p:txBody>
      </p:sp>
      <p:pic>
        <p:nvPicPr>
          <p:cNvPr id="5" name="Picture 4" descr="Text&#10;&#10;Description automatically generated with medium confidence">
            <a:extLst>
              <a:ext uri="{FF2B5EF4-FFF2-40B4-BE49-F238E27FC236}">
                <a16:creationId xmlns:a16="http://schemas.microsoft.com/office/drawing/2014/main" id="{2B5F2658-4352-1449-856D-1E70620B4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92" y="1958624"/>
            <a:ext cx="11719015" cy="1857537"/>
          </a:xfrm>
          <a:prstGeom prst="rect">
            <a:avLst/>
          </a:prstGeom>
        </p:spPr>
      </p:pic>
      <p:sp>
        <p:nvSpPr>
          <p:cNvPr id="8" name="Rectangle 7">
            <a:extLst>
              <a:ext uri="{FF2B5EF4-FFF2-40B4-BE49-F238E27FC236}">
                <a16:creationId xmlns:a16="http://schemas.microsoft.com/office/drawing/2014/main" id="{1C8C9950-3EEF-5B4E-9E03-FE4F610B0857}"/>
              </a:ext>
            </a:extLst>
          </p:cNvPr>
          <p:cNvSpPr/>
          <p:nvPr/>
        </p:nvSpPr>
        <p:spPr>
          <a:xfrm>
            <a:off x="236492" y="2270589"/>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3805933-26E2-304B-9F1A-42FE4BC6AA7D}"/>
              </a:ext>
            </a:extLst>
          </p:cNvPr>
          <p:cNvSpPr/>
          <p:nvPr/>
        </p:nvSpPr>
        <p:spPr>
          <a:xfrm>
            <a:off x="10724694" y="2291137"/>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693D732-590B-D649-B6CF-80E88945C722}"/>
              </a:ext>
            </a:extLst>
          </p:cNvPr>
          <p:cNvSpPr txBox="1"/>
          <p:nvPr/>
        </p:nvSpPr>
        <p:spPr>
          <a:xfrm>
            <a:off x="1294544" y="5044611"/>
            <a:ext cx="8493159" cy="646331"/>
          </a:xfrm>
          <a:prstGeom prst="rect">
            <a:avLst/>
          </a:prstGeom>
          <a:noFill/>
        </p:spPr>
        <p:txBody>
          <a:bodyPr wrap="none" rtlCol="0">
            <a:spAutoFit/>
          </a:bodyPr>
          <a:lstStyle/>
          <a:p>
            <a:r>
              <a:rPr lang="en-US" dirty="0"/>
              <a:t>Naming generator:</a:t>
            </a:r>
            <a:br>
              <a:rPr lang="en-US" dirty="0"/>
            </a:br>
            <a:r>
              <a:rPr lang="en-US" dirty="0"/>
              <a:t>https://</a:t>
            </a:r>
            <a:r>
              <a:rPr lang="en-US" dirty="0" err="1"/>
              <a:t>github.com</a:t>
            </a:r>
            <a:r>
              <a:rPr lang="en-US" dirty="0"/>
              <a:t>/</a:t>
            </a:r>
            <a:r>
              <a:rPr lang="en-US" dirty="0" err="1"/>
              <a:t>moby</a:t>
            </a:r>
            <a:r>
              <a:rPr lang="en-US" dirty="0"/>
              <a:t>/</a:t>
            </a:r>
            <a:r>
              <a:rPr lang="en-US" dirty="0" err="1"/>
              <a:t>moby</a:t>
            </a:r>
            <a:r>
              <a:rPr lang="en-US" dirty="0"/>
              <a:t>/blob/master/pkg/</a:t>
            </a:r>
            <a:r>
              <a:rPr lang="en-US" dirty="0" err="1"/>
              <a:t>namesgenerator</a:t>
            </a:r>
            <a:r>
              <a:rPr lang="en-US" dirty="0"/>
              <a:t>/names-</a:t>
            </a:r>
            <a:r>
              <a:rPr lang="en-US" dirty="0" err="1"/>
              <a:t>generator.go</a:t>
            </a:r>
            <a:endParaRPr lang="en-US" dirty="0"/>
          </a:p>
        </p:txBody>
      </p:sp>
    </p:spTree>
    <p:extLst>
      <p:ext uri="{BB962C8B-B14F-4D97-AF65-F5344CB8AC3E}">
        <p14:creationId xmlns:p14="http://schemas.microsoft.com/office/powerpoint/2010/main" val="1020796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4D554D-3C74-3145-B1E2-F29745AA9082}"/>
              </a:ext>
            </a:extLst>
          </p:cNvPr>
          <p:cNvSpPr>
            <a:spLocks noGrp="1"/>
          </p:cNvSpPr>
          <p:nvPr>
            <p:ph type="title"/>
          </p:nvPr>
        </p:nvSpPr>
        <p:spPr/>
        <p:txBody>
          <a:bodyPr>
            <a:normAutofit fontScale="90000"/>
          </a:bodyPr>
          <a:lstStyle/>
          <a:p>
            <a:r>
              <a:rPr lang="en-US" dirty="0"/>
              <a:t>Inspecting a container</a:t>
            </a:r>
          </a:p>
        </p:txBody>
      </p:sp>
      <p:pic>
        <p:nvPicPr>
          <p:cNvPr id="5" name="Picture 4" descr="Text&#10;&#10;Description automatically generated">
            <a:extLst>
              <a:ext uri="{FF2B5EF4-FFF2-40B4-BE49-F238E27FC236}">
                <a16:creationId xmlns:a16="http://schemas.microsoft.com/office/drawing/2014/main" id="{61B152FF-DFEE-7748-B57A-DBD7E83095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0655" y="1144170"/>
            <a:ext cx="7350690" cy="4569660"/>
          </a:xfrm>
          <a:prstGeom prst="rect">
            <a:avLst/>
          </a:prstGeom>
        </p:spPr>
      </p:pic>
    </p:spTree>
    <p:extLst>
      <p:ext uri="{BB962C8B-B14F-4D97-AF65-F5344CB8AC3E}">
        <p14:creationId xmlns:p14="http://schemas.microsoft.com/office/powerpoint/2010/main" val="36402550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E5198-CD96-C14C-BD89-36ED56C920E5}"/>
              </a:ext>
            </a:extLst>
          </p:cNvPr>
          <p:cNvSpPr>
            <a:spLocks noGrp="1"/>
          </p:cNvSpPr>
          <p:nvPr>
            <p:ph type="title"/>
          </p:nvPr>
        </p:nvSpPr>
        <p:spPr/>
        <p:txBody>
          <a:bodyPr>
            <a:normAutofit fontScale="90000"/>
          </a:bodyPr>
          <a:lstStyle/>
          <a:p>
            <a:r>
              <a:rPr lang="en-US" dirty="0"/>
              <a:t>R-Studio</a:t>
            </a:r>
          </a:p>
        </p:txBody>
      </p:sp>
      <p:pic>
        <p:nvPicPr>
          <p:cNvPr id="4" name="Picture 3" descr="Graphical user interface, text, application&#10;&#10;Description automatically generated">
            <a:extLst>
              <a:ext uri="{FF2B5EF4-FFF2-40B4-BE49-F238E27FC236}">
                <a16:creationId xmlns:a16="http://schemas.microsoft.com/office/drawing/2014/main" id="{E0C0DE43-833F-1B4A-8277-88E07AA1E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300" y="950651"/>
            <a:ext cx="10185400" cy="3035300"/>
          </a:xfrm>
          <a:prstGeom prst="rect">
            <a:avLst/>
          </a:prstGeom>
        </p:spPr>
      </p:pic>
      <p:pic>
        <p:nvPicPr>
          <p:cNvPr id="6" name="Picture 5" descr="Text&#10;&#10;Description automatically generated">
            <a:extLst>
              <a:ext uri="{FF2B5EF4-FFF2-40B4-BE49-F238E27FC236}">
                <a16:creationId xmlns:a16="http://schemas.microsoft.com/office/drawing/2014/main" id="{0CAB2181-B57A-5C4E-8FC9-692E25EA0C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9450" y="4171288"/>
            <a:ext cx="5753100" cy="1600200"/>
          </a:xfrm>
          <a:prstGeom prst="rect">
            <a:avLst/>
          </a:prstGeom>
        </p:spPr>
      </p:pic>
      <p:sp>
        <p:nvSpPr>
          <p:cNvPr id="7" name="TextBox 6">
            <a:extLst>
              <a:ext uri="{FF2B5EF4-FFF2-40B4-BE49-F238E27FC236}">
                <a16:creationId xmlns:a16="http://schemas.microsoft.com/office/drawing/2014/main" id="{67195276-4E5F-EA48-9306-7DE4D23412C5}"/>
              </a:ext>
            </a:extLst>
          </p:cNvPr>
          <p:cNvSpPr txBox="1"/>
          <p:nvPr/>
        </p:nvSpPr>
        <p:spPr>
          <a:xfrm>
            <a:off x="2458017" y="6065134"/>
            <a:ext cx="7275966" cy="369332"/>
          </a:xfrm>
          <a:prstGeom prst="rect">
            <a:avLst/>
          </a:prstGeom>
          <a:noFill/>
        </p:spPr>
        <p:txBody>
          <a:bodyPr wrap="none" rtlCol="0">
            <a:spAutoFit/>
          </a:bodyPr>
          <a:lstStyle/>
          <a:p>
            <a:r>
              <a:rPr lang="en-US" dirty="0"/>
              <a:t>https://</a:t>
            </a:r>
            <a:r>
              <a:rPr lang="en-US" dirty="0" err="1"/>
              <a:t>github.com</a:t>
            </a:r>
            <a:r>
              <a:rPr lang="en-US" dirty="0"/>
              <a:t>/</a:t>
            </a:r>
            <a:r>
              <a:rPr lang="en-US" dirty="0" err="1"/>
              <a:t>juettemann</a:t>
            </a:r>
            <a:r>
              <a:rPr lang="en-US" dirty="0"/>
              <a:t>/containers/tree/master/</a:t>
            </a:r>
            <a:r>
              <a:rPr lang="en-US" dirty="0" err="1"/>
              <a:t>rstudio_aquafaang</a:t>
            </a:r>
            <a:endParaRPr lang="en-US" dirty="0"/>
          </a:p>
        </p:txBody>
      </p:sp>
    </p:spTree>
    <p:extLst>
      <p:ext uri="{BB962C8B-B14F-4D97-AF65-F5344CB8AC3E}">
        <p14:creationId xmlns:p14="http://schemas.microsoft.com/office/powerpoint/2010/main" val="36446720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DD4-481E-314F-B3FD-1EAEF3578863}"/>
              </a:ext>
            </a:extLst>
          </p:cNvPr>
          <p:cNvSpPr>
            <a:spLocks noGrp="1"/>
          </p:cNvSpPr>
          <p:nvPr>
            <p:ph type="title"/>
          </p:nvPr>
        </p:nvSpPr>
        <p:spPr/>
        <p:txBody>
          <a:bodyPr>
            <a:normAutofit fontScale="90000"/>
          </a:bodyPr>
          <a:lstStyle/>
          <a:p>
            <a:r>
              <a:rPr lang="en-US" dirty="0"/>
              <a:t>Singularity</a:t>
            </a:r>
          </a:p>
        </p:txBody>
      </p:sp>
      <p:sp>
        <p:nvSpPr>
          <p:cNvPr id="3" name="Content Placeholder 2">
            <a:extLst>
              <a:ext uri="{FF2B5EF4-FFF2-40B4-BE49-F238E27FC236}">
                <a16:creationId xmlns:a16="http://schemas.microsoft.com/office/drawing/2014/main" id="{ADE2B7E3-F20E-C041-97ED-803F7C34C3AB}"/>
              </a:ext>
            </a:extLst>
          </p:cNvPr>
          <p:cNvSpPr>
            <a:spLocks noGrp="1"/>
          </p:cNvSpPr>
          <p:nvPr>
            <p:ph idx="1"/>
          </p:nvPr>
        </p:nvSpPr>
        <p:spPr/>
        <p:txBody>
          <a:bodyPr/>
          <a:lstStyle/>
          <a:p>
            <a:pPr fontAlgn="base"/>
            <a:r>
              <a:rPr lang="en-GB" dirty="0"/>
              <a:t>The “Singularity Launcher” is run by the user, loads the </a:t>
            </a:r>
            <a:br>
              <a:rPr lang="en-GB" dirty="0"/>
            </a:br>
            <a:r>
              <a:rPr lang="en-GB" dirty="0"/>
              <a:t>Singularity container and executes applications as the user.</a:t>
            </a:r>
          </a:p>
          <a:p>
            <a:pPr fontAlgn="base"/>
            <a:r>
              <a:rPr lang="en-GB" dirty="0"/>
              <a:t>No need to virtualize everything, </a:t>
            </a:r>
          </a:p>
          <a:p>
            <a:pPr fontAlgn="base"/>
            <a:r>
              <a:rPr lang="en-GB" dirty="0"/>
              <a:t>No direct means to obtain root/superuser within the container</a:t>
            </a:r>
          </a:p>
          <a:p>
            <a:r>
              <a:rPr lang="en-GB" dirty="0"/>
              <a:t>”</a:t>
            </a:r>
            <a:r>
              <a:rPr lang="en-GB" b="1" dirty="0"/>
              <a:t>If you want to be root inside of the container, </a:t>
            </a:r>
            <a:r>
              <a:rPr lang="en-GB" dirty="0"/>
              <a:t> </a:t>
            </a:r>
            <a:r>
              <a:rPr lang="en-GB" b="1" dirty="0"/>
              <a:t>you must first be root outside of the container”</a:t>
            </a:r>
            <a:endParaRPr lang="en-US" dirty="0">
              <a:hlinkClick r:id="rId2"/>
            </a:endParaRPr>
          </a:p>
          <a:p>
            <a:r>
              <a:rPr lang="en-US" dirty="0">
                <a:hlinkClick r:id="rId2"/>
              </a:rPr>
              <a:t>https://sylabs.io/</a:t>
            </a:r>
            <a:endParaRPr lang="en-US" dirty="0"/>
          </a:p>
          <a:p>
            <a:endParaRPr lang="en-US" dirty="0"/>
          </a:p>
        </p:txBody>
      </p:sp>
      <p:pic>
        <p:nvPicPr>
          <p:cNvPr id="5" name="Picture 4" descr="Icon&#10;&#10;Description automatically generated">
            <a:extLst>
              <a:ext uri="{FF2B5EF4-FFF2-40B4-BE49-F238E27FC236}">
                <a16:creationId xmlns:a16="http://schemas.microsoft.com/office/drawing/2014/main" id="{4840362E-7728-D449-9A7F-0AD99F023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235" y="4310270"/>
            <a:ext cx="1498600" cy="1524000"/>
          </a:xfrm>
          <a:prstGeom prst="rect">
            <a:avLst/>
          </a:prstGeom>
        </p:spPr>
      </p:pic>
    </p:spTree>
    <p:extLst>
      <p:ext uri="{BB962C8B-B14F-4D97-AF65-F5344CB8AC3E}">
        <p14:creationId xmlns:p14="http://schemas.microsoft.com/office/powerpoint/2010/main" val="2931884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5B3A0-232E-CF4A-8639-32D279791C65}"/>
              </a:ext>
            </a:extLst>
          </p:cNvPr>
          <p:cNvSpPr>
            <a:spLocks noGrp="1"/>
          </p:cNvSpPr>
          <p:nvPr>
            <p:ph type="title"/>
          </p:nvPr>
        </p:nvSpPr>
        <p:spPr/>
        <p:txBody>
          <a:bodyPr>
            <a:normAutofit fontScale="90000"/>
          </a:bodyPr>
          <a:lstStyle/>
          <a:p>
            <a:r>
              <a:rPr lang="en-US" dirty="0"/>
              <a:t>Singularity vs Docker</a:t>
            </a:r>
          </a:p>
        </p:txBody>
      </p:sp>
      <p:sp>
        <p:nvSpPr>
          <p:cNvPr id="3" name="Content Placeholder 2">
            <a:extLst>
              <a:ext uri="{FF2B5EF4-FFF2-40B4-BE49-F238E27FC236}">
                <a16:creationId xmlns:a16="http://schemas.microsoft.com/office/drawing/2014/main" id="{EF02808D-1356-554B-BE32-D57439BF0C80}"/>
              </a:ext>
            </a:extLst>
          </p:cNvPr>
          <p:cNvSpPr>
            <a:spLocks noGrp="1"/>
          </p:cNvSpPr>
          <p:nvPr>
            <p:ph idx="1"/>
          </p:nvPr>
        </p:nvSpPr>
        <p:spPr/>
        <p:txBody>
          <a:bodyPr/>
          <a:lstStyle/>
          <a:p>
            <a:pPr fontAlgn="base"/>
            <a:r>
              <a:rPr lang="en-GB" dirty="0"/>
              <a:t>Docker needs a daemon running in every node in a cluster (maintenance overhead). </a:t>
            </a:r>
            <a:br>
              <a:rPr lang="en-GB" dirty="0"/>
            </a:br>
            <a:r>
              <a:rPr lang="en-GB" dirty="0"/>
              <a:t>Singularity is only a binary which can be executed directly by any user.</a:t>
            </a:r>
          </a:p>
          <a:p>
            <a:r>
              <a:rPr lang="en-GB" dirty="0"/>
              <a:t>Docker daemon is owned by root, sys admins need to isolate network namespace, create an accounting mechanism for resource usage, create a mechanism to let docker write  in shared file systems</a:t>
            </a:r>
            <a:br>
              <a:rPr lang="en-GB" dirty="0"/>
            </a:br>
            <a:r>
              <a:rPr lang="en-GB" dirty="0"/>
              <a:t>Singularity runs as the user, using all their permissions/restrictions</a:t>
            </a:r>
          </a:p>
          <a:p>
            <a:r>
              <a:rPr lang="en-GB" dirty="0"/>
              <a:t>Singularity is compatible with Docker</a:t>
            </a:r>
          </a:p>
          <a:p>
            <a:r>
              <a:rPr lang="en-GB" dirty="0"/>
              <a:t>Singularity community is much smaller</a:t>
            </a:r>
          </a:p>
        </p:txBody>
      </p:sp>
    </p:spTree>
    <p:extLst>
      <p:ext uri="{BB962C8B-B14F-4D97-AF65-F5344CB8AC3E}">
        <p14:creationId xmlns:p14="http://schemas.microsoft.com/office/powerpoint/2010/main" val="2918245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ADFFE-CACD-634B-BFB6-1F7AFA0A175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5B92BFC8-8BB6-3F47-912C-B32FDD6D2F55}"/>
              </a:ext>
            </a:extLst>
          </p:cNvPr>
          <p:cNvSpPr>
            <a:spLocks noGrp="1"/>
          </p:cNvSpPr>
          <p:nvPr>
            <p:ph idx="1"/>
          </p:nvPr>
        </p:nvSpPr>
        <p:spPr/>
        <p:txBody>
          <a:bodyPr>
            <a:normAutofit lnSpcReduction="10000"/>
          </a:bodyPr>
          <a:lstStyle/>
          <a:p>
            <a:r>
              <a:rPr lang="en-US" dirty="0" err="1"/>
              <a:t>Cmd</a:t>
            </a:r>
            <a:endParaRPr lang="en-US" dirty="0"/>
          </a:p>
          <a:p>
            <a:r>
              <a:rPr lang="en-US" dirty="0" err="1"/>
              <a:t>Entrypoint</a:t>
            </a:r>
            <a:r>
              <a:rPr lang="en-US" dirty="0"/>
              <a:t> (</a:t>
            </a:r>
            <a:r>
              <a:rPr lang="en-US" dirty="0" err="1"/>
              <a:t>Genrich</a:t>
            </a:r>
            <a:r>
              <a:rPr lang="en-US" dirty="0"/>
              <a:t>)</a:t>
            </a:r>
          </a:p>
          <a:p>
            <a:r>
              <a:rPr lang="en-US" dirty="0" err="1"/>
              <a:t>WorkingDir</a:t>
            </a:r>
            <a:endParaRPr lang="en-US" dirty="0"/>
          </a:p>
          <a:p>
            <a:r>
              <a:rPr lang="en-US" dirty="0"/>
              <a:t>Run Docker as user, not root. Or change </a:t>
            </a:r>
            <a:r>
              <a:rPr lang="en-US" dirty="0" err="1"/>
              <a:t>dir</a:t>
            </a:r>
            <a:endParaRPr lang="en-US" dirty="0"/>
          </a:p>
          <a:p>
            <a:r>
              <a:rPr lang="en-US" dirty="0"/>
              <a:t>Container naming</a:t>
            </a:r>
          </a:p>
          <a:p>
            <a:r>
              <a:rPr lang="en-US" dirty="0"/>
              <a:t>Container ID. Mention that </a:t>
            </a:r>
          </a:p>
          <a:p>
            <a:r>
              <a:rPr lang="en-US" dirty="0"/>
              <a:t>Pass env vars</a:t>
            </a:r>
          </a:p>
          <a:p>
            <a:r>
              <a:rPr lang="en-US" dirty="0"/>
              <a:t>Versions of images</a:t>
            </a:r>
          </a:p>
          <a:p>
            <a:r>
              <a:rPr lang="en-US" dirty="0"/>
              <a:t>Base images</a:t>
            </a:r>
          </a:p>
          <a:p>
            <a:r>
              <a:rPr lang="en-US" dirty="0"/>
              <a:t>-e TERM=</a:t>
            </a:r>
            <a:r>
              <a:rPr lang="en-US" dirty="0" err="1"/>
              <a:t>xterm</a:t>
            </a:r>
            <a:r>
              <a:rPr lang="en-US" dirty="0"/>
              <a:t> http://</a:t>
            </a:r>
            <a:r>
              <a:rPr lang="en-US" dirty="0" err="1"/>
              <a:t>www.mimastech.com</a:t>
            </a:r>
            <a:r>
              <a:rPr lang="en-US" dirty="0"/>
              <a:t>/2017/01/08/how-to-</a:t>
            </a:r>
            <a:r>
              <a:rPr lang="en-US" dirty="0" err="1"/>
              <a:t>setfix</a:t>
            </a:r>
            <a:r>
              <a:rPr lang="en-US" dirty="0"/>
              <a:t>-the-term-environment-variable-in-docker/</a:t>
            </a:r>
          </a:p>
        </p:txBody>
      </p:sp>
    </p:spTree>
    <p:extLst>
      <p:ext uri="{BB962C8B-B14F-4D97-AF65-F5344CB8AC3E}">
        <p14:creationId xmlns:p14="http://schemas.microsoft.com/office/powerpoint/2010/main" val="20160251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EC08-FC31-2543-9491-EFEFCE339D02}"/>
              </a:ext>
            </a:extLst>
          </p:cNvPr>
          <p:cNvSpPr>
            <a:spLocks noGrp="1"/>
          </p:cNvSpPr>
          <p:nvPr>
            <p:ph type="title"/>
          </p:nvPr>
        </p:nvSpPr>
        <p:spPr/>
        <p:txBody>
          <a:bodyPr>
            <a:normAutofit fontScale="90000"/>
          </a:bodyPr>
          <a:lstStyle/>
          <a:p>
            <a:r>
              <a:rPr lang="en-US" dirty="0"/>
              <a:t>None image</a:t>
            </a:r>
          </a:p>
        </p:txBody>
      </p:sp>
      <p:sp>
        <p:nvSpPr>
          <p:cNvPr id="3" name="Content Placeholder 2">
            <a:extLst>
              <a:ext uri="{FF2B5EF4-FFF2-40B4-BE49-F238E27FC236}">
                <a16:creationId xmlns:a16="http://schemas.microsoft.com/office/drawing/2014/main" id="{A9D44094-8251-F143-8031-F926C859C366}"/>
              </a:ext>
            </a:extLst>
          </p:cNvPr>
          <p:cNvSpPr>
            <a:spLocks noGrp="1"/>
          </p:cNvSpPr>
          <p:nvPr>
            <p:ph idx="1"/>
          </p:nvPr>
        </p:nvSpPr>
        <p:spPr/>
        <p:txBody>
          <a:bodyPr>
            <a:normAutofit lnSpcReduction="10000"/>
          </a:bodyPr>
          <a:lstStyle/>
          <a:p>
            <a:pPr fontAlgn="base"/>
            <a:endParaRPr lang="en-GB" dirty="0"/>
          </a:p>
          <a:p>
            <a:pPr fontAlgn="base"/>
            <a:r>
              <a:rPr lang="en-GB" dirty="0"/>
              <a:t>The Good &lt;none&gt;:&lt;none&gt;</a:t>
            </a:r>
          </a:p>
          <a:p>
            <a:pPr fontAlgn="base"/>
            <a:r>
              <a:rPr lang="en-GB" dirty="0"/>
              <a:t>These are </a:t>
            </a:r>
            <a:r>
              <a:rPr lang="en-GB" b="1" dirty="0"/>
              <a:t>intermediate</a:t>
            </a:r>
            <a:r>
              <a:rPr lang="en-GB" dirty="0"/>
              <a:t> images and can be seen using </a:t>
            </a:r>
            <a:r>
              <a:rPr lang="en-GB" dirty="0">
                <a:latin typeface="Courier New" panose="02070309020205020404" pitchFamily="49" charset="0"/>
                <a:cs typeface="Courier New" panose="02070309020205020404" pitchFamily="49" charset="0"/>
              </a:rPr>
              <a:t>docker images -a</a:t>
            </a:r>
            <a:r>
              <a:rPr lang="en-GB" dirty="0"/>
              <a:t>. They don't result into a disk space problem, but they take space on the screen</a:t>
            </a:r>
          </a:p>
          <a:p>
            <a:pPr fontAlgn="base"/>
            <a:r>
              <a:rPr lang="en-GB" dirty="0"/>
              <a:t>The Bad &lt;none&gt;:&lt;none&gt;</a:t>
            </a:r>
          </a:p>
          <a:p>
            <a:pPr fontAlgn="base"/>
            <a:r>
              <a:rPr lang="en-GB" dirty="0"/>
              <a:t>These images are the </a:t>
            </a:r>
            <a:r>
              <a:rPr lang="en-GB" b="1" dirty="0"/>
              <a:t>dangling</a:t>
            </a:r>
            <a:r>
              <a:rPr lang="en-GB" dirty="0"/>
              <a:t> ones, which can cause disk space problems. These &lt;none&gt;:&lt;none&gt; images are being listed as part of docker images and need to be pruned: </a:t>
            </a:r>
            <a:r>
              <a:rPr lang="en-GB" dirty="0">
                <a:latin typeface="Courier New" panose="02070309020205020404" pitchFamily="49" charset="0"/>
                <a:cs typeface="Courier New" panose="02070309020205020404" pitchFamily="49" charset="0"/>
              </a:rPr>
              <a:t>docker image prune</a:t>
            </a:r>
            <a:endParaRPr lang="en-GB" dirty="0"/>
          </a:p>
          <a:p>
            <a:pPr fontAlgn="base"/>
            <a:r>
              <a:rPr lang="en-GB" dirty="0"/>
              <a:t>(a dangling file system layer in Docker is something that is unused and is not being referenced by any images. Hence we need a mechanism for Docker to clear these dangling images)</a:t>
            </a:r>
          </a:p>
          <a:p>
            <a:endParaRPr lang="en-US" dirty="0"/>
          </a:p>
        </p:txBody>
      </p:sp>
    </p:spTree>
    <p:extLst>
      <p:ext uri="{BB962C8B-B14F-4D97-AF65-F5344CB8AC3E}">
        <p14:creationId xmlns:p14="http://schemas.microsoft.com/office/powerpoint/2010/main" val="4253798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6686-D8EB-4345-808E-FCEEB800D86E}"/>
              </a:ext>
            </a:extLst>
          </p:cNvPr>
          <p:cNvSpPr>
            <a:spLocks noGrp="1"/>
          </p:cNvSpPr>
          <p:nvPr>
            <p:ph type="title"/>
          </p:nvPr>
        </p:nvSpPr>
        <p:spPr/>
        <p:txBody>
          <a:bodyPr>
            <a:normAutofit fontScale="90000"/>
          </a:bodyPr>
          <a:lstStyle/>
          <a:p>
            <a:r>
              <a:rPr lang="en-US" dirty="0"/>
              <a:t>Overview </a:t>
            </a:r>
          </a:p>
        </p:txBody>
      </p:sp>
      <p:graphicFrame>
        <p:nvGraphicFramePr>
          <p:cNvPr id="5" name="Table 4">
            <a:extLst>
              <a:ext uri="{FF2B5EF4-FFF2-40B4-BE49-F238E27FC236}">
                <a16:creationId xmlns:a16="http://schemas.microsoft.com/office/drawing/2014/main" id="{5704110B-D193-A243-A0D7-5B3832E6AF2D}"/>
              </a:ext>
            </a:extLst>
          </p:cNvPr>
          <p:cNvGraphicFramePr>
            <a:graphicFrameLocks noGrp="1"/>
          </p:cNvGraphicFramePr>
          <p:nvPr>
            <p:extLst>
              <p:ext uri="{D42A27DB-BD31-4B8C-83A1-F6EECF244321}">
                <p14:modId xmlns:p14="http://schemas.microsoft.com/office/powerpoint/2010/main" val="1699013996"/>
              </p:ext>
            </p:extLst>
          </p:nvPr>
        </p:nvGraphicFramePr>
        <p:xfrm>
          <a:off x="838200" y="1498600"/>
          <a:ext cx="10515599" cy="3861591"/>
        </p:xfrm>
        <a:graphic>
          <a:graphicData uri="http://schemas.openxmlformats.org/drawingml/2006/table">
            <a:tbl>
              <a:tblPr>
                <a:tableStyleId>{5C22544A-7EE6-4342-B048-85BDC9FD1C3A}</a:tableStyleId>
              </a:tblPr>
              <a:tblGrid>
                <a:gridCol w="1612706">
                  <a:extLst>
                    <a:ext uri="{9D8B030D-6E8A-4147-A177-3AD203B41FA5}">
                      <a16:colId xmlns:a16="http://schemas.microsoft.com/office/drawing/2014/main" val="1713828526"/>
                    </a:ext>
                  </a:extLst>
                </a:gridCol>
                <a:gridCol w="8902893">
                  <a:extLst>
                    <a:ext uri="{9D8B030D-6E8A-4147-A177-3AD203B41FA5}">
                      <a16:colId xmlns:a16="http://schemas.microsoft.com/office/drawing/2014/main" val="3759754039"/>
                    </a:ext>
                  </a:extLst>
                </a:gridCol>
              </a:tblGrid>
              <a:tr h="264148">
                <a:tc>
                  <a:txBody>
                    <a:bodyPr/>
                    <a:lstStyle/>
                    <a:p>
                      <a:pPr algn="ctr" fontAlgn="ctr"/>
                      <a:r>
                        <a:rPr lang="en-GB" sz="1600" u="none" strike="noStrike" dirty="0">
                          <a:effectLst/>
                        </a:rPr>
                        <a:t>Term</a:t>
                      </a:r>
                      <a:endParaRPr lang="en-GB" sz="1600" b="1" i="0" u="none" strike="noStrike" dirty="0">
                        <a:solidFill>
                          <a:srgbClr val="000000"/>
                        </a:solidFill>
                        <a:effectLst/>
                        <a:latin typeface="Calibri" panose="020F0502020204030204" pitchFamily="34" charset="0"/>
                      </a:endParaRPr>
                    </a:p>
                  </a:txBody>
                  <a:tcPr marL="9434" marR="9434" marT="9434" marB="0" anchor="ctr"/>
                </a:tc>
                <a:tc>
                  <a:txBody>
                    <a:bodyPr/>
                    <a:lstStyle/>
                    <a:p>
                      <a:pPr algn="ctr" fontAlgn="ctr"/>
                      <a:r>
                        <a:rPr lang="en-GB" sz="1600" u="none" strike="noStrike" dirty="0">
                          <a:effectLst/>
                        </a:rPr>
                        <a:t>Description</a:t>
                      </a:r>
                      <a:endParaRPr lang="en-GB" sz="1600" b="1"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745641926"/>
                  </a:ext>
                </a:extLst>
              </a:tr>
              <a:tr h="553453">
                <a:tc>
                  <a:txBody>
                    <a:bodyPr/>
                    <a:lstStyle/>
                    <a:p>
                      <a:pPr algn="ctr" fontAlgn="ctr"/>
                      <a:r>
                        <a:rPr lang="en-GB" sz="1600" u="none" strike="noStrike">
                          <a:effectLst/>
                        </a:rPr>
                        <a:t>Dockerfile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text document that contains all the commands a user could call on the command line to assemble an image.</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2020487609"/>
                  </a:ext>
                </a:extLst>
              </a:tr>
              <a:tr h="276726">
                <a:tc>
                  <a:txBody>
                    <a:bodyPr/>
                    <a:lstStyle/>
                    <a:p>
                      <a:pPr algn="ctr" fontAlgn="ctr"/>
                      <a:r>
                        <a:rPr lang="en-GB" sz="1600" u="none" strike="noStrike">
                          <a:effectLst/>
                        </a:rPr>
                        <a:t>Layer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Set of read-only files to provision the system. Think of a layer as a read only snapshot of the filesystem.</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89241530"/>
                  </a:ext>
                </a:extLst>
              </a:tr>
              <a:tr h="830179">
                <a:tc>
                  <a:txBody>
                    <a:bodyPr/>
                    <a:lstStyle/>
                    <a:p>
                      <a:pPr algn="ctr" fontAlgn="ctr"/>
                      <a:r>
                        <a:rPr lang="en-GB" sz="1600" u="none" strike="noStrike">
                          <a:effectLst/>
                        </a:rPr>
                        <a:t>Image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Read-only layer that is the base of your container. It can have a parent image to abstract away the more basic filesystem snapshot. A Java image would inherit from a linux image with the preinstalled utilities. A tomcat image will have a Java image as the parent because it depends on Java to run Tomcat.</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404738479"/>
                  </a:ext>
                </a:extLst>
              </a:tr>
              <a:tr h="553453">
                <a:tc>
                  <a:txBody>
                    <a:bodyPr/>
                    <a:lstStyle/>
                    <a:p>
                      <a:pPr algn="ctr" fontAlgn="ctr"/>
                      <a:r>
                        <a:rPr lang="en-GB" sz="1600" u="none" strike="noStrike">
                          <a:effectLst/>
                        </a:rPr>
                        <a:t>Container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Runnable &amp; writeable instance of the image. Basically it is a process isolated by docker that runs on top of the filesystem that an image provides.</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979322729"/>
                  </a:ext>
                </a:extLst>
              </a:tr>
              <a:tr h="553453">
                <a:tc>
                  <a:txBody>
                    <a:bodyPr/>
                    <a:lstStyle/>
                    <a:p>
                      <a:pPr algn="ctr" fontAlgn="ctr"/>
                      <a:r>
                        <a:rPr lang="en-GB" sz="1600" u="none" strike="noStrike">
                          <a:effectLst/>
                        </a:rPr>
                        <a:t>Registry / Hub</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Central place where all publicly published images live. You can search it, upload your images there and when you pull a docker image, it comes the repository/hub.</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069768065"/>
                  </a:ext>
                </a:extLst>
              </a:tr>
              <a:tr h="830179">
                <a:tc>
                  <a:txBody>
                    <a:bodyPr/>
                    <a:lstStyle/>
                    <a:p>
                      <a:pPr algn="ctr" fontAlgn="ctr"/>
                      <a:r>
                        <a:rPr lang="en-GB" sz="1600" u="none" strike="noStrike">
                          <a:effectLst/>
                        </a:rPr>
                        <a:t>Docker machine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VM within which you can run Docker containers. On Linux you can run docker containers natively, but on OSX and Windows you need a layer of abstraction. A docker machine will spin a very lightweight virtual machine that integrates with the docker command line utilities really well.</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164313813"/>
                  </a:ext>
                </a:extLst>
              </a:tr>
            </a:tbl>
          </a:graphicData>
        </a:graphic>
      </p:graphicFrame>
    </p:spTree>
    <p:extLst>
      <p:ext uri="{BB962C8B-B14F-4D97-AF65-F5344CB8AC3E}">
        <p14:creationId xmlns:p14="http://schemas.microsoft.com/office/powerpoint/2010/main" val="16491751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F3DCF-880D-A241-AE27-B37D83B3AEC2}"/>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BF1161CD-AB51-9E44-923B-26502FA7352A}"/>
              </a:ext>
            </a:extLst>
          </p:cNvPr>
          <p:cNvSpPr>
            <a:spLocks noGrp="1"/>
          </p:cNvSpPr>
          <p:nvPr>
            <p:ph idx="1"/>
          </p:nvPr>
        </p:nvSpPr>
        <p:spPr/>
        <p:txBody>
          <a:bodyPr/>
          <a:lstStyle/>
          <a:p>
            <a:r>
              <a:rPr lang="en-US" dirty="0"/>
              <a:t>docker –help</a:t>
            </a:r>
          </a:p>
          <a:p>
            <a:r>
              <a:rPr lang="en-US" dirty="0"/>
              <a:t>docker run --help</a:t>
            </a:r>
          </a:p>
        </p:txBody>
      </p:sp>
    </p:spTree>
    <p:extLst>
      <p:ext uri="{BB962C8B-B14F-4D97-AF65-F5344CB8AC3E}">
        <p14:creationId xmlns:p14="http://schemas.microsoft.com/office/powerpoint/2010/main" val="986588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C3B6-DDFE-EA40-AF0C-445CBCDD2B89}"/>
              </a:ext>
            </a:extLst>
          </p:cNvPr>
          <p:cNvSpPr>
            <a:spLocks noGrp="1"/>
          </p:cNvSpPr>
          <p:nvPr>
            <p:ph type="title"/>
          </p:nvPr>
        </p:nvSpPr>
        <p:spPr/>
        <p:txBody>
          <a:bodyPr>
            <a:normAutofit fontScale="90000"/>
          </a:bodyPr>
          <a:lstStyle/>
          <a:p>
            <a:r>
              <a:rPr lang="en-US" dirty="0"/>
              <a:t>Exercises</a:t>
            </a:r>
          </a:p>
        </p:txBody>
      </p:sp>
    </p:spTree>
    <p:extLst>
      <p:ext uri="{BB962C8B-B14F-4D97-AF65-F5344CB8AC3E}">
        <p14:creationId xmlns:p14="http://schemas.microsoft.com/office/powerpoint/2010/main" val="3432068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995B-FAF5-094A-B009-5A50322AD51E}"/>
              </a:ext>
            </a:extLst>
          </p:cNvPr>
          <p:cNvSpPr>
            <a:spLocks noGrp="1"/>
          </p:cNvSpPr>
          <p:nvPr>
            <p:ph type="title"/>
          </p:nvPr>
        </p:nvSpPr>
        <p:spPr/>
        <p:txBody>
          <a:bodyPr>
            <a:normAutofit fontScale="90000"/>
          </a:bodyPr>
          <a:lstStyle/>
          <a:p>
            <a:r>
              <a:rPr lang="en-US" dirty="0"/>
              <a:t>Traditional </a:t>
            </a:r>
          </a:p>
        </p:txBody>
      </p:sp>
      <p:pic>
        <p:nvPicPr>
          <p:cNvPr id="1026" name="Picture 2" descr="User Space vs. Kernel Space - Simple User Space">
            <a:extLst>
              <a:ext uri="{FF2B5EF4-FFF2-40B4-BE49-F238E27FC236}">
                <a16:creationId xmlns:a16="http://schemas.microsoft.com/office/drawing/2014/main" id="{BDA8FE9A-1B60-B842-BC5B-799112E43E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9887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07AF-F769-D44B-8EF5-68C0537C071F}"/>
              </a:ext>
            </a:extLst>
          </p:cNvPr>
          <p:cNvSpPr>
            <a:spLocks noGrp="1"/>
          </p:cNvSpPr>
          <p:nvPr>
            <p:ph type="title"/>
          </p:nvPr>
        </p:nvSpPr>
        <p:spPr/>
        <p:txBody>
          <a:bodyPr>
            <a:normAutofit fontScale="90000"/>
          </a:bodyPr>
          <a:lstStyle/>
          <a:p>
            <a:r>
              <a:rPr lang="en-US" dirty="0"/>
              <a:t>Container</a:t>
            </a:r>
          </a:p>
        </p:txBody>
      </p:sp>
      <p:pic>
        <p:nvPicPr>
          <p:cNvPr id="2050" name="Picture 2" descr="User Space vs. Kernel Space - Simple Container">
            <a:extLst>
              <a:ext uri="{FF2B5EF4-FFF2-40B4-BE49-F238E27FC236}">
                <a16:creationId xmlns:a16="http://schemas.microsoft.com/office/drawing/2014/main" id="{098F9BBE-9225-7C4E-99CD-19D6DC3DC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04123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DC73-A73E-8A4B-973A-20E8C44923E0}"/>
              </a:ext>
            </a:extLst>
          </p:cNvPr>
          <p:cNvSpPr>
            <a:spLocks noGrp="1"/>
          </p:cNvSpPr>
          <p:nvPr>
            <p:ph type="title"/>
          </p:nvPr>
        </p:nvSpPr>
        <p:spPr/>
        <p:txBody>
          <a:bodyPr>
            <a:normAutofit fontScale="90000"/>
          </a:bodyPr>
          <a:lstStyle/>
          <a:p>
            <a:r>
              <a:rPr lang="en-US" dirty="0"/>
              <a:t>Namespaces</a:t>
            </a:r>
          </a:p>
        </p:txBody>
      </p:sp>
      <p:sp>
        <p:nvSpPr>
          <p:cNvPr id="3" name="Content Placeholder 2">
            <a:extLst>
              <a:ext uri="{FF2B5EF4-FFF2-40B4-BE49-F238E27FC236}">
                <a16:creationId xmlns:a16="http://schemas.microsoft.com/office/drawing/2014/main" id="{A2DFE997-85A1-DB49-91C8-F625BEF31607}"/>
              </a:ext>
            </a:extLst>
          </p:cNvPr>
          <p:cNvSpPr>
            <a:spLocks noGrp="1"/>
          </p:cNvSpPr>
          <p:nvPr>
            <p:ph idx="1"/>
          </p:nvPr>
        </p:nvSpPr>
        <p:spPr/>
        <p:txBody>
          <a:bodyPr/>
          <a:lstStyle/>
          <a:p>
            <a:r>
              <a:rPr lang="en-US" dirty="0"/>
              <a:t>Open an interactive bash shell using</a:t>
            </a:r>
          </a:p>
        </p:txBody>
      </p:sp>
    </p:spTree>
    <p:extLst>
      <p:ext uri="{BB962C8B-B14F-4D97-AF65-F5344CB8AC3E}">
        <p14:creationId xmlns:p14="http://schemas.microsoft.com/office/powerpoint/2010/main" val="6171772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22F0-D5E3-0F49-8F34-AC582DF2D512}"/>
              </a:ext>
            </a:extLst>
          </p:cNvPr>
          <p:cNvSpPr>
            <a:spLocks noGrp="1"/>
          </p:cNvSpPr>
          <p:nvPr>
            <p:ph type="title"/>
          </p:nvPr>
        </p:nvSpPr>
        <p:spPr>
          <a:xfrm>
            <a:off x="838200" y="50333"/>
            <a:ext cx="9796670" cy="579092"/>
          </a:xfrm>
        </p:spPr>
        <p:txBody>
          <a:bodyPr>
            <a:normAutofit fontScale="90000"/>
          </a:bodyPr>
          <a:lstStyle/>
          <a:p>
            <a:endParaRPr lang="en-US"/>
          </a:p>
        </p:txBody>
      </p:sp>
      <p:sp>
        <p:nvSpPr>
          <p:cNvPr id="4" name="TextBox 3">
            <a:extLst>
              <a:ext uri="{FF2B5EF4-FFF2-40B4-BE49-F238E27FC236}">
                <a16:creationId xmlns:a16="http://schemas.microsoft.com/office/drawing/2014/main" id="{EFCFF510-0B6A-6E4A-8A2B-12BB2BF879F4}"/>
              </a:ext>
            </a:extLst>
          </p:cNvPr>
          <p:cNvSpPr txBox="1"/>
          <p:nvPr/>
        </p:nvSpPr>
        <p:spPr>
          <a:xfrm>
            <a:off x="1082159" y="3781202"/>
            <a:ext cx="10709983" cy="289310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docker container ls –a</a:t>
            </a:r>
          </a:p>
          <a:p>
            <a:r>
              <a:rPr lang="en-US" sz="1400" dirty="0">
                <a:latin typeface="Courier New" panose="02070309020205020404" pitchFamily="49" charset="0"/>
                <a:cs typeface="Courier New" panose="02070309020205020404" pitchFamily="49" charset="0"/>
              </a:rPr>
              <a:t># CONTAINER ID   IMAGE           COMMAND   CREATED          STATUS          PORTS     NAMES</a:t>
            </a:r>
          </a:p>
          <a:p>
            <a:r>
              <a:rPr lang="en-US" sz="1400" dirty="0">
                <a:latin typeface="Courier New" panose="02070309020205020404" pitchFamily="49" charset="0"/>
                <a:cs typeface="Courier New" panose="02070309020205020404" pitchFamily="49" charset="0"/>
              </a:rPr>
              <a:t># e13395437ff4   </a:t>
            </a:r>
            <a:r>
              <a:rPr lang="en-US" sz="1400" dirty="0" err="1">
                <a:latin typeface="Courier New" panose="02070309020205020404" pitchFamily="49" charset="0"/>
                <a:cs typeface="Courier New" panose="02070309020205020404" pitchFamily="49" charset="0"/>
              </a:rPr>
              <a:t>ubuntu:latest</a:t>
            </a:r>
            <a:r>
              <a:rPr lang="en-US" sz="1400" dirty="0">
                <a:latin typeface="Courier New" panose="02070309020205020404" pitchFamily="49" charset="0"/>
                <a:cs typeface="Courier New" panose="02070309020205020404" pitchFamily="49" charset="0"/>
              </a:rPr>
              <a:t>   "bash"    26 minutes ago   Up 26 minutes             distracted_</a:t>
            </a:r>
          </a:p>
          <a:p>
            <a:r>
              <a:rPr lang="en-US" sz="1400" b="1" dirty="0">
                <a:latin typeface="Courier New" panose="02070309020205020404" pitchFamily="49" charset="0"/>
                <a:cs typeface="Courier New" panose="02070309020205020404" pitchFamily="49" charset="0"/>
              </a:rPr>
              <a:t>export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&lt;put CONTAINER ID here&gt;</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#in this case: export </a:t>
            </a:r>
            <a:r>
              <a:rPr lang="en-US" sz="1400" dirty="0" err="1">
                <a:latin typeface="Courier New" panose="02070309020205020404" pitchFamily="49" charset="0"/>
                <a:cs typeface="Courier New" panose="02070309020205020404" pitchFamily="49" charset="0"/>
              </a:rPr>
              <a:t>container_id</a:t>
            </a:r>
            <a:r>
              <a:rPr lang="en-US" sz="1400" dirty="0">
                <a:latin typeface="Courier New" panose="02070309020205020404" pitchFamily="49" charset="0"/>
                <a:cs typeface="Courier New" panose="02070309020205020404" pitchFamily="49" charset="0"/>
              </a:rPr>
              <a:t>='e13395437ff4'</a:t>
            </a:r>
          </a:p>
          <a:p>
            <a:r>
              <a:rPr lang="en-US" sz="1400" b="1" dirty="0">
                <a:latin typeface="Courier New" panose="02070309020205020404" pitchFamily="49" charset="0"/>
                <a:cs typeface="Courier New" panose="02070309020205020404" pitchFamily="49" charset="0"/>
              </a:rPr>
              <a:t>docker exec -t -</a:t>
            </a:r>
            <a:r>
              <a:rPr lang="en-US" sz="1400" b="1" dirty="0" err="1">
                <a:latin typeface="Courier New" panose="02070309020205020404" pitchFamily="49" charset="0"/>
                <a:cs typeface="Courier New" panose="02070309020205020404" pitchFamily="49" charset="0"/>
              </a:rPr>
              <a:t>i</a:t>
            </a:r>
            <a:r>
              <a:rPr lang="en-US" sz="1400" b="1" dirty="0">
                <a:latin typeface="Courier New" panose="02070309020205020404" pitchFamily="49" charset="0"/>
                <a:cs typeface="Courier New" panose="02070309020205020404" pitchFamily="49" charset="0"/>
              </a:rPr>
              <a:t> --privileged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 bash</a:t>
            </a:r>
          </a:p>
          <a:p>
            <a:r>
              <a:rPr lang="en-US" sz="1400" b="1" dirty="0">
                <a:latin typeface="Courier New" panose="02070309020205020404" pitchFamily="49" charset="0"/>
                <a:cs typeface="Courier New" panose="02070309020205020404" pitchFamily="49" charset="0"/>
              </a:rPr>
              <a:t>ls -l /</a:t>
            </a:r>
            <a:r>
              <a:rPr lang="en-US" sz="1400" b="1" dirty="0" err="1">
                <a:latin typeface="Courier New" panose="02070309020205020404" pitchFamily="49" charset="0"/>
                <a:cs typeface="Courier New" panose="02070309020205020404" pitchFamily="49" charset="0"/>
              </a:rPr>
              <a:t>tmp</a:t>
            </a:r>
            <a:endParaRPr lang="en-US" sz="1400" b="1"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total 4</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tmp.4Jsgc4LsGh</a:t>
            </a:r>
          </a:p>
          <a:p>
            <a:r>
              <a:rPr lang="en-US" sz="1400" b="1" dirty="0">
                <a:latin typeface="Courier New" panose="02070309020205020404" pitchFamily="49" charset="0"/>
                <a:cs typeface="Courier New" panose="02070309020205020404" pitchFamily="49" charset="0"/>
              </a:rPr>
              <a:t>cd /</a:t>
            </a:r>
            <a:r>
              <a:rPr lang="en-US" sz="1400" b="1" dirty="0" err="1">
                <a:latin typeface="Courier New" panose="02070309020205020404" pitchFamily="49" charset="0"/>
                <a:cs typeface="Courier New" panose="02070309020205020404" pitchFamily="49" charset="0"/>
              </a:rPr>
              <a:t>tmp</a:t>
            </a:r>
            <a:r>
              <a:rPr lang="en-US" sz="1400" b="1" dirty="0">
                <a:latin typeface="Courier New" panose="02070309020205020404" pitchFamily="49" charset="0"/>
                <a:cs typeface="Courier New" panose="02070309020205020404" pitchFamily="49" charset="0"/>
              </a:rPr>
              <a:t>/tmp.4Jsgc4LsGh/</a:t>
            </a:r>
          </a:p>
          <a:p>
            <a:r>
              <a:rPr lang="en-US" sz="1400" b="1" dirty="0">
                <a:latin typeface="Courier New" panose="02070309020205020404" pitchFamily="49" charset="0"/>
                <a:cs typeface="Courier New" panose="02070309020205020404" pitchFamily="49" charset="0"/>
              </a:rPr>
              <a:t>ls –l</a:t>
            </a:r>
          </a:p>
          <a:p>
            <a:r>
              <a:rPr lang="en-US" sz="1400" dirty="0">
                <a:latin typeface="Courier New" panose="02070309020205020404" pitchFamily="49" charset="0"/>
                <a:cs typeface="Courier New" panose="02070309020205020404" pitchFamily="49" charset="0"/>
              </a:rPr>
              <a:t># total 8</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drwxrwxrwt</a:t>
            </a:r>
            <a:r>
              <a:rPr lang="en-US" sz="1400" dirty="0">
                <a:latin typeface="Courier New" panose="02070309020205020404" pitchFamily="49" charset="0"/>
                <a:cs typeface="Courier New" panose="02070309020205020404" pitchFamily="49" charset="0"/>
              </a:rPr>
              <a:t> 1 root root 4096 Mar 15 04:02 ../</a:t>
            </a:r>
          </a:p>
        </p:txBody>
      </p:sp>
      <p:sp>
        <p:nvSpPr>
          <p:cNvPr id="6" name="TextBox 5">
            <a:extLst>
              <a:ext uri="{FF2B5EF4-FFF2-40B4-BE49-F238E27FC236}">
                <a16:creationId xmlns:a16="http://schemas.microsoft.com/office/drawing/2014/main" id="{7C8BC614-F50E-ED44-AF2F-9D3C75E4A96F}"/>
              </a:ext>
            </a:extLst>
          </p:cNvPr>
          <p:cNvSpPr txBox="1"/>
          <p:nvPr/>
        </p:nvSpPr>
        <p:spPr>
          <a:xfrm>
            <a:off x="287683" y="1143484"/>
            <a:ext cx="6413935" cy="2123658"/>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docker run -t -</a:t>
            </a:r>
            <a:r>
              <a:rPr lang="en-US" sz="1200" b="1" dirty="0" err="1">
                <a:latin typeface="Courier New" panose="02070309020205020404" pitchFamily="49" charset="0"/>
                <a:cs typeface="Courier New" panose="02070309020205020404" pitchFamily="49" charset="0"/>
              </a:rPr>
              <a:t>i</a:t>
            </a:r>
            <a:r>
              <a:rPr lang="en-US" sz="1200" b="1" dirty="0">
                <a:latin typeface="Courier New" panose="02070309020205020404" pitchFamily="49" charset="0"/>
                <a:cs typeface="Courier New" panose="02070309020205020404" pitchFamily="49" charset="0"/>
              </a:rPr>
              <a:t> --rm --privileged </a:t>
            </a:r>
            <a:r>
              <a:rPr lang="en-US" sz="1200" b="1" dirty="0" err="1">
                <a:latin typeface="Courier New" panose="02070309020205020404" pitchFamily="49" charset="0"/>
                <a:cs typeface="Courier New" panose="02070309020205020404" pitchFamily="49" charset="0"/>
              </a:rPr>
              <a:t>ubuntu:latest</a:t>
            </a:r>
            <a:r>
              <a:rPr lang="en-US" sz="1200" b="1" dirty="0">
                <a:latin typeface="Courier New" panose="02070309020205020404" pitchFamily="49" charset="0"/>
                <a:cs typeface="Courier New" panose="02070309020205020404" pitchFamily="49" charset="0"/>
              </a:rPr>
              <a:t> bash</a:t>
            </a:r>
          </a:p>
          <a:p>
            <a:r>
              <a:rPr lang="en-US" sz="1200" b="1" dirty="0" err="1">
                <a:latin typeface="Courier New" panose="02070309020205020404" pitchFamily="49" charset="0"/>
                <a:cs typeface="Courier New" panose="02070309020205020404" pitchFamily="49" charset="0"/>
              </a:rPr>
              <a:t>unshare</a:t>
            </a:r>
            <a:r>
              <a:rPr lang="en-US" sz="1200" b="1" dirty="0">
                <a:latin typeface="Courier New" panose="02070309020205020404" pitchFamily="49" charset="0"/>
                <a:cs typeface="Courier New" panose="02070309020205020404" pitchFamily="49" charset="0"/>
              </a:rPr>
              <a:t> -m /bin/bash</a:t>
            </a:r>
          </a:p>
          <a:p>
            <a:r>
              <a:rPr lang="en-US" sz="1200" b="1" dirty="0" err="1">
                <a:latin typeface="Courier New" panose="02070309020205020404" pitchFamily="49" charset="0"/>
                <a:cs typeface="Courier New" panose="02070309020205020404" pitchFamily="49" charset="0"/>
              </a:rPr>
              <a:t>secret_dir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mktemp</a:t>
            </a:r>
            <a:r>
              <a:rPr lang="en-US" sz="1200" b="1" dirty="0">
                <a:latin typeface="Courier New" panose="02070309020205020404" pitchFamily="49" charset="0"/>
                <a:cs typeface="Courier New" panose="02070309020205020404" pitchFamily="49" charset="0"/>
              </a:rPr>
              <a:t> -d --</a:t>
            </a:r>
            <a:r>
              <a:rPr lang="en-US" sz="1200" b="1" dirty="0" err="1">
                <a:latin typeface="Courier New" panose="02070309020205020404" pitchFamily="49" charset="0"/>
                <a:cs typeface="Courier New" panose="02070309020205020404" pitchFamily="49" charset="0"/>
              </a:rPr>
              <a:t>tmpdir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tmp</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echo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tmp.4Jsgc4LsGh</a:t>
            </a:r>
          </a:p>
          <a:p>
            <a:r>
              <a:rPr lang="en-US" sz="1200" b="1" dirty="0">
                <a:latin typeface="Courier New" panose="02070309020205020404" pitchFamily="49" charset="0"/>
                <a:cs typeface="Courier New" panose="02070309020205020404" pitchFamily="49" charset="0"/>
              </a:rPr>
              <a:t>mount -n -o size=1m -t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df –</a:t>
            </a:r>
            <a:r>
              <a:rPr lang="en-US" sz="1200" b="1" dirty="0" err="1">
                <a:latin typeface="Courier New" panose="02070309020205020404" pitchFamily="49" charset="0"/>
                <a:cs typeface="Courier New" panose="02070309020205020404" pitchFamily="49" charset="0"/>
              </a:rPr>
              <a:t>hT</a:t>
            </a:r>
            <a:r>
              <a:rPr lang="en-US" sz="1200" b="1"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#shortened output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1.0M     0  1.0M   0%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/tmp.hxtTL4l86R</a:t>
            </a:r>
          </a:p>
          <a:p>
            <a:r>
              <a:rPr lang="en-US" sz="1200" b="1" dirty="0">
                <a:latin typeface="Courier New" panose="02070309020205020404" pitchFamily="49" charset="0"/>
                <a:cs typeface="Courier New" panose="02070309020205020404" pitchFamily="49" charset="0"/>
              </a:rPr>
              <a:t>cd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touch file1 file2</a:t>
            </a:r>
          </a:p>
          <a:p>
            <a:r>
              <a:rPr lang="en-US" sz="1200" b="1" dirty="0">
                <a:latin typeface="Courier New" panose="02070309020205020404" pitchFamily="49" charset="0"/>
                <a:cs typeface="Courier New" panose="02070309020205020404" pitchFamily="49" charset="0"/>
              </a:rPr>
              <a:t>ls –l</a:t>
            </a:r>
          </a:p>
        </p:txBody>
      </p:sp>
      <p:sp>
        <p:nvSpPr>
          <p:cNvPr id="7" name="TextBox 6">
            <a:extLst>
              <a:ext uri="{FF2B5EF4-FFF2-40B4-BE49-F238E27FC236}">
                <a16:creationId xmlns:a16="http://schemas.microsoft.com/office/drawing/2014/main" id="{E1A696A0-8400-0C41-B769-45FF6A054B47}"/>
              </a:ext>
            </a:extLst>
          </p:cNvPr>
          <p:cNvSpPr txBox="1"/>
          <p:nvPr/>
        </p:nvSpPr>
        <p:spPr>
          <a:xfrm>
            <a:off x="287683" y="774152"/>
            <a:ext cx="1164421" cy="369332"/>
          </a:xfrm>
          <a:prstGeom prst="rect">
            <a:avLst/>
          </a:prstGeom>
          <a:noFill/>
        </p:spPr>
        <p:txBody>
          <a:bodyPr wrap="none" rtlCol="0">
            <a:spAutoFit/>
          </a:bodyPr>
          <a:lstStyle/>
          <a:p>
            <a:r>
              <a:rPr lang="en-US" dirty="0"/>
              <a:t>Terminal 1</a:t>
            </a:r>
          </a:p>
        </p:txBody>
      </p:sp>
      <p:sp>
        <p:nvSpPr>
          <p:cNvPr id="8" name="TextBox 7">
            <a:extLst>
              <a:ext uri="{FF2B5EF4-FFF2-40B4-BE49-F238E27FC236}">
                <a16:creationId xmlns:a16="http://schemas.microsoft.com/office/drawing/2014/main" id="{18EEE8BA-6848-8741-B716-871EC3EE3CFD}"/>
              </a:ext>
            </a:extLst>
          </p:cNvPr>
          <p:cNvSpPr txBox="1"/>
          <p:nvPr/>
        </p:nvSpPr>
        <p:spPr>
          <a:xfrm>
            <a:off x="1082159" y="3473418"/>
            <a:ext cx="1164421" cy="369332"/>
          </a:xfrm>
          <a:prstGeom prst="rect">
            <a:avLst/>
          </a:prstGeom>
          <a:noFill/>
        </p:spPr>
        <p:txBody>
          <a:bodyPr wrap="none" rtlCol="0">
            <a:spAutoFit/>
          </a:bodyPr>
          <a:lstStyle/>
          <a:p>
            <a:r>
              <a:rPr lang="en-US" dirty="0"/>
              <a:t>Terminal 2</a:t>
            </a:r>
          </a:p>
        </p:txBody>
      </p:sp>
    </p:spTree>
    <p:extLst>
      <p:ext uri="{BB962C8B-B14F-4D97-AF65-F5344CB8AC3E}">
        <p14:creationId xmlns:p14="http://schemas.microsoft.com/office/powerpoint/2010/main" val="2548212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65347</TotalTime>
  <Words>4941</Words>
  <Application>Microsoft Macintosh PowerPoint</Application>
  <PresentationFormat>Widescreen</PresentationFormat>
  <Paragraphs>600</Paragraphs>
  <Slides>43</Slides>
  <Notes>33</Notes>
  <HiddenSlides>11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Courier New</vt:lpstr>
      <vt:lpstr>Gill Sans</vt:lpstr>
      <vt:lpstr>Gill Sans MT</vt:lpstr>
      <vt:lpstr>Office Theme</vt:lpstr>
      <vt:lpstr>Introduction to Containers</vt:lpstr>
      <vt:lpstr>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Resources</vt:lpstr>
      <vt:lpstr>Namespaces!</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Difference Docker vs Virtual Machine</vt:lpstr>
      <vt:lpstr>Docker and Virtual Machines</vt:lpstr>
      <vt:lpstr>Docker</vt:lpstr>
      <vt:lpstr>Docker workflow</vt:lpstr>
      <vt:lpstr>Dockerfile</vt:lpstr>
      <vt:lpstr>Docker image and container</vt:lpstr>
      <vt:lpstr>Image sources</vt:lpstr>
      <vt:lpstr>Commands</vt:lpstr>
      <vt:lpstr>Identifying a docker object</vt:lpstr>
      <vt:lpstr>Inspecting a container</vt:lpstr>
      <vt:lpstr>R-Studio</vt:lpstr>
      <vt:lpstr>Singularity</vt:lpstr>
      <vt:lpstr>Singularity vs Docker</vt:lpstr>
      <vt:lpstr>PowerPoint Presentation</vt:lpstr>
      <vt:lpstr>None image</vt:lpstr>
      <vt:lpstr>Overview </vt:lpstr>
      <vt:lpstr>PowerPoint Presentation</vt:lpstr>
      <vt:lpstr>Exercises</vt:lpstr>
      <vt:lpstr>Traditional </vt:lpstr>
      <vt:lpstr>Container</vt:lpstr>
      <vt:lpstr>Namespaces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542</cp:revision>
  <dcterms:created xsi:type="dcterms:W3CDTF">2013-06-18T20:54:41Z</dcterms:created>
  <dcterms:modified xsi:type="dcterms:W3CDTF">2021-05-07T11:07:12Z</dcterms:modified>
</cp:coreProperties>
</file>